
<file path=[Content_Types].xml><?xml version="1.0" encoding="utf-8"?>
<Types xmlns="http://schemas.openxmlformats.org/package/2006/content-types"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30"/>
  </p:notesMasterIdLst>
  <p:handoutMasterIdLst>
    <p:handoutMasterId r:id="rId31"/>
  </p:handoutMasterIdLst>
  <p:sldIdLst>
    <p:sldId id="257" r:id="rId2"/>
    <p:sldId id="281" r:id="rId3"/>
    <p:sldId id="282" r:id="rId4"/>
    <p:sldId id="283" r:id="rId5"/>
    <p:sldId id="284" r:id="rId6"/>
    <p:sldId id="285" r:id="rId7"/>
    <p:sldId id="260" r:id="rId8"/>
    <p:sldId id="261" r:id="rId9"/>
    <p:sldId id="287" r:id="rId10"/>
    <p:sldId id="288" r:id="rId11"/>
    <p:sldId id="289" r:id="rId12"/>
    <p:sldId id="292" r:id="rId13"/>
    <p:sldId id="264" r:id="rId14"/>
    <p:sldId id="265" r:id="rId15"/>
    <p:sldId id="266" r:id="rId16"/>
    <p:sldId id="267" r:id="rId17"/>
    <p:sldId id="273" r:id="rId18"/>
    <p:sldId id="268" r:id="rId19"/>
    <p:sldId id="274" r:id="rId20"/>
    <p:sldId id="270" r:id="rId21"/>
    <p:sldId id="276" r:id="rId22"/>
    <p:sldId id="279" r:id="rId23"/>
    <p:sldId id="293" r:id="rId24"/>
    <p:sldId id="272" r:id="rId25"/>
    <p:sldId id="291" r:id="rId26"/>
    <p:sldId id="275" r:id="rId27"/>
    <p:sldId id="290" r:id="rId28"/>
    <p:sldId id="294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59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B76E65-5802-4E90-8C96-E448B046C561}" type="datetimeFigureOut">
              <a:rPr lang="ru-RU" smtClean="0"/>
              <a:pPr/>
              <a:t>15.04.2026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40B49F-7AB6-4C64-9C5F-B39A950A94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2728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D81BD1-D92F-4091-AC3F-A85A29F70655}" type="datetimeFigureOut">
              <a:rPr lang="ru-RU" smtClean="0"/>
              <a:pPr/>
              <a:t>15.04.2026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414B26-1094-4633-8096-329ABCFCF77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414B26-1094-4633-8096-329ABCFCF772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414B26-1094-4633-8096-329ABCFCF772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15.04.2026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15.04.2026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15.04.2026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15.04.2026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15.04.2026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15.04.2026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15.04.2026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15.04.2026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nsk.novosibdom.ru/" TargetMode="External"/><Relationship Id="rId3" Type="http://schemas.openxmlformats.org/officeDocument/2006/relationships/image" Target="../media/image11.jpeg"/><Relationship Id="rId7" Type="http://schemas.openxmlformats.org/officeDocument/2006/relationships/hyperlink" Target="http://m-nsk.ru/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bsk.nios.ru/" TargetMode="External"/><Relationship Id="rId11" Type="http://schemas.openxmlformats.org/officeDocument/2006/relationships/image" Target="../media/image15.jpeg"/><Relationship Id="rId5" Type="http://schemas.openxmlformats.org/officeDocument/2006/relationships/hyperlink" Target="http://nasledie-nso.ru/" TargetMode="External"/><Relationship Id="rId10" Type="http://schemas.openxmlformats.org/officeDocument/2006/relationships/image" Target="../media/image14.jpeg"/><Relationship Id="rId4" Type="http://schemas.openxmlformats.org/officeDocument/2006/relationships/image" Target="../media/image12.jpeg"/><Relationship Id="rId9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13" Type="http://schemas.openxmlformats.org/officeDocument/2006/relationships/image" Target="../media/image37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1.jpeg"/><Relationship Id="rId12" Type="http://schemas.openxmlformats.org/officeDocument/2006/relationships/image" Target="../media/image36.jpe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30.jpeg"/><Relationship Id="rId11" Type="http://schemas.openxmlformats.org/officeDocument/2006/relationships/image" Target="../media/image35.jpeg"/><Relationship Id="rId5" Type="http://schemas.openxmlformats.org/officeDocument/2006/relationships/image" Target="../media/image29.jpeg"/><Relationship Id="rId10" Type="http://schemas.openxmlformats.org/officeDocument/2006/relationships/image" Target="../media/image34.jpeg"/><Relationship Id="rId4" Type="http://schemas.openxmlformats.org/officeDocument/2006/relationships/notesSlide" Target="../notesSlides/notesSlide2.xml"/><Relationship Id="rId9" Type="http://schemas.openxmlformats.org/officeDocument/2006/relationships/image" Target="../media/image3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13" Type="http://schemas.openxmlformats.org/officeDocument/2006/relationships/image" Target="../media/image55.jpeg"/><Relationship Id="rId3" Type="http://schemas.openxmlformats.org/officeDocument/2006/relationships/image" Target="../media/image45.jpeg"/><Relationship Id="rId7" Type="http://schemas.openxmlformats.org/officeDocument/2006/relationships/image" Target="../media/image49.jpeg"/><Relationship Id="rId12" Type="http://schemas.openxmlformats.org/officeDocument/2006/relationships/image" Target="../media/image54.jpeg"/><Relationship Id="rId17" Type="http://schemas.openxmlformats.org/officeDocument/2006/relationships/image" Target="../media/image59.jpeg"/><Relationship Id="rId2" Type="http://schemas.openxmlformats.org/officeDocument/2006/relationships/image" Target="../media/image44.jpeg"/><Relationship Id="rId16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jpeg"/><Relationship Id="rId11" Type="http://schemas.openxmlformats.org/officeDocument/2006/relationships/image" Target="../media/image53.jpeg"/><Relationship Id="rId5" Type="http://schemas.openxmlformats.org/officeDocument/2006/relationships/image" Target="../media/image47.jpeg"/><Relationship Id="rId15" Type="http://schemas.openxmlformats.org/officeDocument/2006/relationships/image" Target="../media/image57.jpeg"/><Relationship Id="rId10" Type="http://schemas.openxmlformats.org/officeDocument/2006/relationships/image" Target="../media/image52.jpeg"/><Relationship Id="rId4" Type="http://schemas.openxmlformats.org/officeDocument/2006/relationships/image" Target="../media/image46.jpeg"/><Relationship Id="rId9" Type="http://schemas.openxmlformats.org/officeDocument/2006/relationships/image" Target="../media/image51.jpeg"/><Relationship Id="rId14" Type="http://schemas.openxmlformats.org/officeDocument/2006/relationships/image" Target="../media/image56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2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332656"/>
            <a:ext cx="8686800" cy="982216"/>
          </a:xfrm>
        </p:spPr>
        <p:txBody>
          <a:bodyPr>
            <a:normAutofit/>
          </a:bodyPr>
          <a:lstStyle/>
          <a:p>
            <a:pPr algn="ctr"/>
            <a:br>
              <a:rPr lang="ru-RU" sz="1800" dirty="0"/>
            </a:br>
            <a:endParaRPr lang="ru-RU" sz="1800" dirty="0"/>
          </a:p>
        </p:txBody>
      </p:sp>
      <p:sp>
        <p:nvSpPr>
          <p:cNvPr id="5" name="TextBox 4"/>
          <p:cNvSpPr txBox="1"/>
          <p:nvPr/>
        </p:nvSpPr>
        <p:spPr>
          <a:xfrm>
            <a:off x="4355976" y="4797152"/>
            <a:ext cx="45365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i="1" dirty="0"/>
              <a:t>Суворова Ирина Николаевна, </a:t>
            </a:r>
          </a:p>
          <a:p>
            <a:pPr algn="r"/>
            <a:r>
              <a:rPr lang="ru-RU" i="1" dirty="0"/>
              <a:t>учитель истории и обществознания </a:t>
            </a:r>
          </a:p>
          <a:p>
            <a:pPr algn="r"/>
            <a:r>
              <a:rPr lang="ru-RU" i="1" dirty="0"/>
              <a:t>МАОУ СОШ № 85 «Журавушка», </a:t>
            </a:r>
          </a:p>
          <a:p>
            <a:pPr algn="r"/>
            <a:r>
              <a:rPr lang="ru-RU" i="1" dirty="0"/>
              <a:t>почетный работник общего образования.</a:t>
            </a:r>
          </a:p>
        </p:txBody>
      </p:sp>
      <p:pic>
        <p:nvPicPr>
          <p:cNvPr id="11266" name="Picture 2" descr="Картинки по запросу крячков архитектор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555471"/>
            <a:ext cx="3096344" cy="2326188"/>
          </a:xfrm>
          <a:prstGeom prst="rect">
            <a:avLst/>
          </a:prstGeom>
          <a:noFill/>
        </p:spPr>
      </p:pic>
      <p:sp>
        <p:nvSpPr>
          <p:cNvPr id="7" name="Объект 6">
            <a:extLst>
              <a:ext uri="{FF2B5EF4-FFF2-40B4-BE49-F238E27FC236}">
                <a16:creationId xmlns:a16="http://schemas.microsoft.com/office/drawing/2014/main" id="{A17844DD-859E-3529-F289-79431874B0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1264333"/>
            <a:ext cx="8686800" cy="216466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Образовательное событие как активная форма исторического просвещения</a:t>
            </a:r>
            <a:r>
              <a:rPr lang="ru-RU" sz="44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686800" cy="838200"/>
          </a:xfrm>
        </p:spPr>
        <p:txBody>
          <a:bodyPr>
            <a:normAutofit fontScale="90000"/>
          </a:bodyPr>
          <a:lstStyle/>
          <a:p>
            <a:br>
              <a:rPr lang="ru-RU" dirty="0"/>
            </a:br>
            <a:r>
              <a:rPr lang="ru-RU" dirty="0"/>
              <a:t>Планируемые результаты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412776"/>
            <a:ext cx="8686800" cy="5040560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sz="9600" dirty="0" err="1"/>
              <a:t>Метапредметные</a:t>
            </a:r>
            <a:r>
              <a:rPr lang="ru-RU" sz="9600" dirty="0"/>
              <a:t> результаты</a:t>
            </a:r>
          </a:p>
          <a:p>
            <a:pPr>
              <a:buNone/>
            </a:pPr>
            <a:r>
              <a:rPr lang="ru-RU" sz="9600" dirty="0"/>
              <a:t>1) уметь самостоятельно определять цели деятельности и составлять планы деятельности; использовать все возможные ресурсы для достижения поставленных целей и реализации планов деятельности; </a:t>
            </a:r>
          </a:p>
          <a:p>
            <a:pPr>
              <a:buNone/>
            </a:pPr>
            <a:r>
              <a:rPr lang="ru-RU" sz="9600" dirty="0"/>
              <a:t>2) уметь продуктивно общаться и взаимодействовать в процессе совместной деятельности, учитывать позиции других участников  образовательной деятельности;</a:t>
            </a:r>
          </a:p>
          <a:p>
            <a:pPr>
              <a:buNone/>
            </a:pPr>
            <a:r>
              <a:rPr lang="ru-RU" sz="9600" dirty="0"/>
              <a:t>3) владеть навыками познавательной, учебно-исследовательской и проектной деятельности; способность и готовность к самостоятельному поиску методов решения практических задач, применению различных методов познания;</a:t>
            </a:r>
          </a:p>
          <a:p>
            <a:pPr>
              <a:buNone/>
            </a:pPr>
            <a:r>
              <a:rPr lang="ru-RU" sz="9600" dirty="0"/>
              <a:t>4) владеть навыками познавательной рефлексии как осознания совершаемых действий и мыслительных процессов, их результатов и оснований, новых познавательных задач и средств их достижения</a:t>
            </a:r>
          </a:p>
          <a:p>
            <a:pPr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916494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686800" cy="838200"/>
          </a:xfrm>
        </p:spPr>
        <p:txBody>
          <a:bodyPr>
            <a:normAutofit fontScale="90000"/>
          </a:bodyPr>
          <a:lstStyle/>
          <a:p>
            <a:br>
              <a:rPr lang="ru-RU" dirty="0"/>
            </a:br>
            <a:r>
              <a:rPr lang="ru-RU" dirty="0"/>
              <a:t>Планируемые результаты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sz="3400" u="sng" dirty="0"/>
              <a:t>Предметные результаты</a:t>
            </a:r>
            <a:endParaRPr lang="ru-RU" sz="3400" dirty="0"/>
          </a:p>
          <a:p>
            <a:pPr>
              <a:buNone/>
            </a:pPr>
            <a:r>
              <a:rPr lang="ru-RU" sz="3400" dirty="0"/>
              <a:t>1) применять исторические/культурологические знания в образовательной деятельности, поликультурном общении;</a:t>
            </a:r>
          </a:p>
          <a:p>
            <a:pPr>
              <a:buNone/>
            </a:pPr>
            <a:r>
              <a:rPr lang="ru-RU" sz="3400" dirty="0"/>
              <a:t>2) владеть навыками проектной деятельности и исторической реконструкции с привлечением различных источников;</a:t>
            </a:r>
          </a:p>
          <a:p>
            <a:pPr>
              <a:buNone/>
            </a:pPr>
            <a:r>
              <a:rPr lang="ru-RU" sz="3400" dirty="0"/>
              <a:t>3) уметь вести диалог, обосновывать свою точку зрения в дискуссии по исторической/культурологической тематике;</a:t>
            </a:r>
          </a:p>
          <a:p>
            <a:pPr>
              <a:buNone/>
            </a:pPr>
            <a:r>
              <a:rPr lang="ru-RU" sz="3400" dirty="0"/>
              <a:t>4) владеть приемами работы с историческими источниками;</a:t>
            </a:r>
          </a:p>
          <a:p>
            <a:pPr lvl="0">
              <a:buNone/>
            </a:pPr>
            <a:r>
              <a:rPr lang="ru-RU" sz="3400" dirty="0"/>
              <a:t>5)  применять исторические/</a:t>
            </a:r>
            <a:r>
              <a:rPr lang="ru-RU" sz="3400" dirty="0" err="1"/>
              <a:t>культорологические</a:t>
            </a:r>
            <a:r>
              <a:rPr lang="ru-RU" sz="3400" dirty="0"/>
              <a:t> знания для выявления и сохранения исторических и культурных памятников своего родного города.</a:t>
            </a:r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610755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55576" y="2492896"/>
            <a:ext cx="799288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chemeClr val="accent6">
                    <a:lumMod val="50000"/>
                  </a:schemeClr>
                </a:solidFill>
              </a:rPr>
              <a:t>Основные этапы организации образовательного события </a:t>
            </a:r>
          </a:p>
          <a:p>
            <a:pPr algn="ctr"/>
            <a:r>
              <a:rPr lang="ru-RU" sz="3200" b="1" dirty="0">
                <a:solidFill>
                  <a:schemeClr val="accent6">
                    <a:lumMod val="50000"/>
                  </a:schemeClr>
                </a:solidFill>
              </a:rPr>
              <a:t>«Сибирский зодчий»</a:t>
            </a:r>
          </a:p>
          <a:p>
            <a:pPr algn="ctr"/>
            <a:r>
              <a:rPr lang="ru-RU" sz="3200" b="1" dirty="0">
                <a:solidFill>
                  <a:schemeClr val="accent6">
                    <a:lumMod val="50000"/>
                  </a:schemeClr>
                </a:solidFill>
              </a:rPr>
              <a:t>и их содержание</a:t>
            </a:r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686800" cy="841375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ИЗ Практики организации образовательного события</a:t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686800" cy="838200"/>
          </a:xfrm>
        </p:spPr>
        <p:txBody>
          <a:bodyPr>
            <a:noAutofit/>
          </a:bodyPr>
          <a:lstStyle/>
          <a:p>
            <a:pPr algn="ctr"/>
            <a:r>
              <a:rPr lang="en-US" sz="2400" dirty="0"/>
              <a:t>I </a:t>
            </a:r>
            <a:r>
              <a:rPr lang="ru-RU" sz="2400" dirty="0"/>
              <a:t>этап - Организация самостоятельной исследовательской деятельности </a:t>
            </a:r>
            <a:br>
              <a:rPr lang="ru-RU" sz="2400" dirty="0"/>
            </a:br>
            <a:r>
              <a:rPr lang="ru-RU" sz="2400" dirty="0"/>
              <a:t>«</a:t>
            </a:r>
            <a:r>
              <a:rPr lang="ru-RU" sz="2400" b="1" dirty="0"/>
              <a:t>Старые фотографии»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1268760"/>
            <a:ext cx="6408712" cy="5400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i="1" dirty="0">
                <a:solidFill>
                  <a:schemeClr val="tx1"/>
                </a:solidFill>
              </a:rPr>
              <a:t>Индивидуальные  задания  для учащихся.</a:t>
            </a:r>
          </a:p>
          <a:p>
            <a:endParaRPr lang="ru-RU" b="1" i="1" dirty="0">
              <a:solidFill>
                <a:schemeClr val="tx1"/>
              </a:solidFill>
            </a:endParaRPr>
          </a:p>
          <a:p>
            <a:pPr marL="342900" indent="-342900">
              <a:buAutoNum type="arabicPeriod"/>
            </a:pPr>
            <a:r>
              <a:rPr lang="ru-RU" i="1" dirty="0">
                <a:solidFill>
                  <a:schemeClr val="tx1"/>
                </a:solidFill>
              </a:rPr>
              <a:t>Рассмотри фотографию, определи, что за здание на ней изображено.</a:t>
            </a:r>
          </a:p>
          <a:p>
            <a:pPr marL="342900" indent="-342900">
              <a:buAutoNum type="arabicPeriod"/>
            </a:pPr>
            <a:r>
              <a:rPr lang="ru-RU" i="1" dirty="0">
                <a:solidFill>
                  <a:schemeClr val="tx1"/>
                </a:solidFill>
              </a:rPr>
              <a:t>Найди это здание в городе, сфотографируй его сегодняшний вид снаружи и изнутри (по возможности).</a:t>
            </a:r>
          </a:p>
          <a:p>
            <a:pPr marL="342900" indent="-342900">
              <a:buAutoNum type="arabicPeriod"/>
            </a:pPr>
            <a:r>
              <a:rPr lang="ru-RU" i="1" dirty="0">
                <a:solidFill>
                  <a:schemeClr val="tx1"/>
                </a:solidFill>
              </a:rPr>
              <a:t>Узнай историю этого здания: как оно создавалось, с какими целями, какие учреждения находились в нем  </a:t>
            </a:r>
            <a:r>
              <a:rPr lang="en-US" i="1" dirty="0">
                <a:solidFill>
                  <a:schemeClr val="tx1"/>
                </a:solidFill>
              </a:rPr>
              <a:t>c </a:t>
            </a:r>
            <a:r>
              <a:rPr lang="ru-RU" i="1" dirty="0">
                <a:solidFill>
                  <a:schemeClr val="tx1"/>
                </a:solidFill>
              </a:rPr>
              <a:t>момента создания до сегодняшнего дня.</a:t>
            </a:r>
          </a:p>
          <a:p>
            <a:pPr marL="342900" indent="-342900">
              <a:buAutoNum type="arabicPeriod"/>
            </a:pPr>
            <a:r>
              <a:rPr lang="ru-RU" i="1" dirty="0">
                <a:solidFill>
                  <a:schemeClr val="tx1"/>
                </a:solidFill>
              </a:rPr>
              <a:t>Узнай об архитектурных особенностях  здания, сохранились ли они в полной мере до наших дней?  Какие изменения и когда были внесены?</a:t>
            </a:r>
          </a:p>
          <a:p>
            <a:pPr marL="342900" indent="-342900">
              <a:buAutoNum type="arabicPeriod"/>
            </a:pPr>
            <a:r>
              <a:rPr lang="ru-RU" i="1" dirty="0">
                <a:solidFill>
                  <a:schemeClr val="tx1"/>
                </a:solidFill>
              </a:rPr>
              <a:t>Возьми интервью у  людей, живущих или работающих в данном здании. Выясни, знают ли они  о историю  его создания и автора.</a:t>
            </a:r>
          </a:p>
          <a:p>
            <a:pPr marL="342900" indent="-342900">
              <a:buAutoNum type="arabicPeriod"/>
            </a:pPr>
            <a:r>
              <a:rPr lang="ru-RU" i="1" dirty="0">
                <a:solidFill>
                  <a:schemeClr val="tx1"/>
                </a:solidFill>
              </a:rPr>
              <a:t>Приготовься рассказать об архитектурном памятнике в ходе пешеходной или заочной экскурсии.</a:t>
            </a:r>
          </a:p>
          <a:p>
            <a:pPr marL="342900" indent="-342900">
              <a:buAutoNum type="arabicPeriod"/>
            </a:pPr>
            <a:endParaRPr lang="ru-RU" i="1" dirty="0">
              <a:solidFill>
                <a:schemeClr val="tx1"/>
              </a:solidFill>
            </a:endParaRPr>
          </a:p>
        </p:txBody>
      </p:sp>
      <p:pic>
        <p:nvPicPr>
          <p:cNvPr id="1026" name="Picture 2" descr="C:\Users\Irina\Desktop\По Крячкову\real-ych_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92297" y="908720"/>
            <a:ext cx="1851703" cy="1452558"/>
          </a:xfrm>
          <a:prstGeom prst="rect">
            <a:avLst/>
          </a:prstGeom>
          <a:noFill/>
        </p:spPr>
      </p:pic>
      <p:pic>
        <p:nvPicPr>
          <p:cNvPr id="1028" name="Picture 4" descr="C:\Users\Irina\Desktop\По Крячкову\ГНШ СОШ № 19\b_school_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79353" y="3501008"/>
            <a:ext cx="1964647" cy="1319588"/>
          </a:xfrm>
          <a:prstGeom prst="rect">
            <a:avLst/>
          </a:prstGeom>
          <a:noFill/>
        </p:spPr>
      </p:pic>
      <p:pic>
        <p:nvPicPr>
          <p:cNvPr id="9" name="Picture 3" descr="C:\Users\Irina\Desktop\По Крячкову\ГНШ Старый дом\drum_school_04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60232" y="2060848"/>
            <a:ext cx="2050965" cy="1493786"/>
          </a:xfrm>
          <a:prstGeom prst="rect">
            <a:avLst/>
          </a:prstGeom>
          <a:noFill/>
        </p:spPr>
      </p:pic>
      <p:pic>
        <p:nvPicPr>
          <p:cNvPr id="1029" name="Picture 5" descr="C:\Users\Irina\Desktop\По Крячкову\Сибревком\novosib_07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60232" y="4797152"/>
            <a:ext cx="1800200" cy="1080120"/>
          </a:xfrm>
          <a:prstGeom prst="rect">
            <a:avLst/>
          </a:prstGeom>
          <a:noFill/>
        </p:spPr>
      </p:pic>
      <p:pic>
        <p:nvPicPr>
          <p:cNvPr id="1030" name="Picture 6" descr="C:\Users\Irina\Desktop\По Крячкову\Сиб. Академия наук\akadem_0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1512168" cy="1154289"/>
          </a:xfrm>
          <a:prstGeom prst="rect">
            <a:avLst/>
          </a:prstGeom>
          <a:noFill/>
        </p:spPr>
      </p:pic>
      <p:pic>
        <p:nvPicPr>
          <p:cNvPr id="1031" name="Picture 7" descr="C:\Users\Irina\Desktop\По Крячкову\Коммерческое собрание\novosib_059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224117" y="5805264"/>
            <a:ext cx="1919883" cy="10527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6868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Информационные ресурсы, предложенные </a:t>
            </a:r>
            <a:r>
              <a:rPr lang="ru-RU" dirty="0" err="1"/>
              <a:t>обучющимся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23728" y="1340768"/>
            <a:ext cx="7020272" cy="3170981"/>
          </a:xfrm>
        </p:spPr>
        <p:txBody>
          <a:bodyPr>
            <a:normAutofit/>
          </a:bodyPr>
          <a:lstStyle/>
          <a:p>
            <a:r>
              <a:rPr lang="ru-RU" sz="1800" b="1" dirty="0"/>
              <a:t>Новосибирск : История градостроительства 1893—1945 гг. / С. Н. </a:t>
            </a:r>
            <a:r>
              <a:rPr lang="ru-RU" sz="1800" b="1" dirty="0" err="1"/>
              <a:t>Баландин</a:t>
            </a:r>
            <a:r>
              <a:rPr lang="ru-RU" sz="1800" b="1" dirty="0"/>
              <a:t>. — Новосибирск: </a:t>
            </a:r>
            <a:r>
              <a:rPr lang="ru-RU" sz="1800" b="1" dirty="0" err="1"/>
              <a:t>Зап.-Сиб</a:t>
            </a:r>
            <a:r>
              <a:rPr lang="ru-RU" sz="1800" b="1" dirty="0"/>
              <a:t>. кн. изд-во, 1978.</a:t>
            </a:r>
          </a:p>
          <a:p>
            <a:r>
              <a:rPr lang="ru-RU" sz="1800" b="1" dirty="0"/>
              <a:t>Архитектура Новосибирска./ </a:t>
            </a:r>
            <a:r>
              <a:rPr lang="ru-RU" sz="1800" b="1" dirty="0" err="1"/>
              <a:t>Невзгодин</a:t>
            </a:r>
            <a:r>
              <a:rPr lang="ru-RU" sz="1800" b="1" dirty="0"/>
              <a:t> И.В. — </a:t>
            </a:r>
            <a:r>
              <a:rPr lang="ru-RU" sz="1800" b="1" dirty="0" err="1"/>
              <a:t>Сиб</a:t>
            </a:r>
            <a:r>
              <a:rPr lang="ru-RU" sz="1800" b="1" dirty="0"/>
              <a:t>. РАН,  2005.</a:t>
            </a:r>
          </a:p>
          <a:p>
            <a:r>
              <a:rPr lang="ru-RU" sz="1800" b="1" dirty="0"/>
              <a:t>Памятники истории, архитектуры и монументального искусства Новосибирской области : Каталог : Книга 1. Город Новосибирск (памятники, состоящие на государственной охране) — Новосибирск, 2011.</a:t>
            </a:r>
          </a:p>
          <a:p>
            <a:r>
              <a:rPr lang="ru-RU" sz="1800" b="1" dirty="0"/>
              <a:t>Конструктивизм в архитектуре Новосибирска / </a:t>
            </a:r>
            <a:r>
              <a:rPr lang="ru-RU" sz="1800" b="1" dirty="0" err="1"/>
              <a:t>Невзгодин</a:t>
            </a:r>
            <a:r>
              <a:rPr lang="ru-RU" sz="1800" b="1" dirty="0"/>
              <a:t> И.В. — НГАХА, 2013.</a:t>
            </a:r>
          </a:p>
          <a:p>
            <a:r>
              <a:rPr lang="ru-RU" sz="1800" b="1" dirty="0"/>
              <a:t>Старый Новосибирск. / </a:t>
            </a:r>
            <a:r>
              <a:rPr lang="ru-RU" sz="1800" b="1" dirty="0" err="1"/>
              <a:t>Голодяев</a:t>
            </a:r>
            <a:r>
              <a:rPr lang="ru-RU" sz="1800" b="1" dirty="0"/>
              <a:t> К. А. — Новосибирск, 2017.</a:t>
            </a:r>
          </a:p>
        </p:txBody>
      </p:sp>
      <p:pic>
        <p:nvPicPr>
          <p:cNvPr id="2050" name="Picture 2" descr="C:\Users\Irina\Desktop\balandin_novosibirsk-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68760"/>
            <a:ext cx="1276672" cy="1555944"/>
          </a:xfrm>
          <a:prstGeom prst="rect">
            <a:avLst/>
          </a:prstGeom>
          <a:noFill/>
        </p:spPr>
      </p:pic>
      <p:pic>
        <p:nvPicPr>
          <p:cNvPr id="2052" name="Picture 4" descr="Архитектура Новосибирска. Невзгодин И.В. 200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1844824"/>
            <a:ext cx="1115616" cy="1589754"/>
          </a:xfrm>
          <a:prstGeom prst="rect">
            <a:avLst/>
          </a:prstGeom>
          <a:noFill/>
        </p:spPr>
      </p:pic>
      <p:pic>
        <p:nvPicPr>
          <p:cNvPr id="2056" name="Picture 8" descr="Памятники истории, архитектуры и монументального искусства Новосибирской области : Каталог : Книга 1. Город Новосибирск (памятники, состоящие на государственной охране)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780928"/>
            <a:ext cx="1208895" cy="1719991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2339752" y="4293096"/>
            <a:ext cx="6804248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pPr algn="ctr">
              <a:buNone/>
            </a:pPr>
            <a:r>
              <a:rPr lang="ru-RU" b="1" u="sng" dirty="0"/>
              <a:t>Сайты:</a:t>
            </a:r>
          </a:p>
          <a:p>
            <a:pPr algn="ctr">
              <a:buNone/>
            </a:pPr>
            <a:r>
              <a:rPr lang="ru-RU" dirty="0"/>
              <a:t>Культурное наследие Новосибирской области </a:t>
            </a:r>
          </a:p>
          <a:p>
            <a:pPr algn="ctr">
              <a:buNone/>
            </a:pPr>
            <a:r>
              <a:rPr lang="en-US" dirty="0">
                <a:hlinkClick r:id="rId5"/>
              </a:rPr>
              <a:t>http://nasledie-nso.ru</a:t>
            </a:r>
            <a:r>
              <a:rPr lang="ru-RU" dirty="0"/>
              <a:t> </a:t>
            </a:r>
          </a:p>
          <a:p>
            <a:pPr algn="ctr">
              <a:buNone/>
            </a:pPr>
            <a:r>
              <a:rPr lang="ru-RU" dirty="0"/>
              <a:t>Библиотека сибирского краеведения</a:t>
            </a:r>
          </a:p>
          <a:p>
            <a:pPr algn="ctr">
              <a:buNone/>
            </a:pPr>
            <a:r>
              <a:rPr lang="en-US" dirty="0">
                <a:hlinkClick r:id="rId6"/>
              </a:rPr>
              <a:t>http://bsk.nios.ru</a:t>
            </a:r>
            <a:r>
              <a:rPr lang="ru-RU" dirty="0"/>
              <a:t> </a:t>
            </a:r>
          </a:p>
          <a:p>
            <a:pPr algn="ctr">
              <a:buNone/>
            </a:pPr>
            <a:r>
              <a:rPr lang="ru-RU" dirty="0"/>
              <a:t>Музей  Новосибирска </a:t>
            </a:r>
            <a:r>
              <a:rPr lang="en-US" dirty="0">
                <a:hlinkClick r:id="rId7"/>
              </a:rPr>
              <a:t>http://m-nsk.ru</a:t>
            </a:r>
            <a:endParaRPr lang="ru-RU" dirty="0"/>
          </a:p>
          <a:p>
            <a:pPr algn="ctr">
              <a:buNone/>
            </a:pPr>
            <a:r>
              <a:rPr lang="ru-RU" dirty="0"/>
              <a:t>Архитектура Новосибирска </a:t>
            </a:r>
            <a:r>
              <a:rPr lang="en-US" dirty="0">
                <a:hlinkClick r:id="rId8"/>
              </a:rPr>
              <a:t>http://nsk.novosibdom.ru</a:t>
            </a:r>
            <a:endParaRPr lang="ru-RU" dirty="0"/>
          </a:p>
          <a:p>
            <a:pPr algn="ctr">
              <a:buNone/>
            </a:pPr>
            <a:endParaRPr lang="ru-RU" dirty="0"/>
          </a:p>
          <a:p>
            <a:pPr algn="ctr">
              <a:buNone/>
            </a:pPr>
            <a:endParaRPr lang="ru-RU" dirty="0"/>
          </a:p>
          <a:p>
            <a:pPr algn="ctr">
              <a:buNone/>
            </a:pPr>
            <a:endParaRPr lang="ru-RU" dirty="0"/>
          </a:p>
        </p:txBody>
      </p:sp>
      <p:pic>
        <p:nvPicPr>
          <p:cNvPr id="2058" name="Picture 10" descr="Картинки по запросу книги об архитектуре новосибирска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5373216"/>
            <a:ext cx="1979712" cy="1484784"/>
          </a:xfrm>
          <a:prstGeom prst="rect">
            <a:avLst/>
          </a:prstGeom>
          <a:noFill/>
        </p:spPr>
      </p:pic>
      <p:pic>
        <p:nvPicPr>
          <p:cNvPr id="10" name="Picture 6" descr="http://nasledie-nso.ru/sites/default/files/resize/userfiles/Konstruktivizm_szh_oblozhka-120x166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043608" y="3573016"/>
            <a:ext cx="1143000" cy="1581151"/>
          </a:xfrm>
          <a:prstGeom prst="rect">
            <a:avLst/>
          </a:prstGeom>
          <a:noFill/>
        </p:spPr>
      </p:pic>
      <p:pic>
        <p:nvPicPr>
          <p:cNvPr id="2060" name="Picture 12" descr="Resize of IMG_8787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4437112"/>
            <a:ext cx="1008112" cy="15136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686800" cy="838200"/>
          </a:xfrm>
        </p:spPr>
        <p:txBody>
          <a:bodyPr>
            <a:noAutofit/>
          </a:bodyPr>
          <a:lstStyle/>
          <a:p>
            <a:pPr algn="ctr"/>
            <a:r>
              <a:rPr lang="ru-RU" sz="2800" dirty="0"/>
              <a:t>Привлечены для совместной работы Значимые взрослые – участники образовательного события</a:t>
            </a:r>
          </a:p>
        </p:txBody>
      </p:sp>
      <p:pic>
        <p:nvPicPr>
          <p:cNvPr id="21507" name="Picture 3" descr="Константин Голодяев — сотрудник Музея Новосибирска. Свою третью книгу он написал после серии аудиоэкскурсий по городу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3429000"/>
            <a:ext cx="2160241" cy="144016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3275856" y="3356992"/>
            <a:ext cx="554461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err="1"/>
              <a:t>Голодяев</a:t>
            </a:r>
            <a:r>
              <a:rPr lang="ru-RU" sz="2000" b="1" dirty="0"/>
              <a:t> Константин Артемович </a:t>
            </a:r>
            <a:r>
              <a:rPr lang="ru-RU" sz="2000" dirty="0"/>
              <a:t>- историк, краевед, автор работ по начальной истории города Новосибирска и Новосибирской области, методист  Музея города Новосибирска</a:t>
            </a:r>
          </a:p>
        </p:txBody>
      </p:sp>
      <p:pic>
        <p:nvPicPr>
          <p:cNvPr id="21509" name="Picture 5" descr="http://old.archaeology.nsc.ru/ru/sotrudniki/pict/solovieva_e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584" y="1484784"/>
            <a:ext cx="1512168" cy="2016224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3419872" y="1700808"/>
            <a:ext cx="525658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Соловьева Елена Анатольевна </a:t>
            </a:r>
            <a:r>
              <a:rPr lang="ru-RU" sz="2000" dirty="0"/>
              <a:t>- научный сотрудник Института  археологии и этнографии СО РАН,  кандидат исторических наук</a:t>
            </a:r>
          </a:p>
        </p:txBody>
      </p:sp>
      <p:pic>
        <p:nvPicPr>
          <p:cNvPr id="21511" name="Picture 7" descr="http://www.sibnasledie.ru/sites/default/files/styles/large/public/images/nikolay_2.png?itok=dAIxO4gy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59632" y="4581127"/>
            <a:ext cx="1440160" cy="2178307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3563888" y="5373216"/>
            <a:ext cx="51125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Александров Николай Александрович </a:t>
            </a:r>
            <a:r>
              <a:rPr lang="ru-RU" sz="2000" dirty="0"/>
              <a:t>– писатель, президент издательского дома «Историческое наследие Сибири»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2400" dirty="0"/>
              <a:t>II </a:t>
            </a:r>
            <a:r>
              <a:rPr lang="ru-RU" sz="2400" dirty="0"/>
              <a:t>этап – ИНФОРМАЦИОННЫЙ</a:t>
            </a:r>
            <a:br>
              <a:rPr lang="ru-RU" sz="2400" dirty="0"/>
            </a:br>
            <a:r>
              <a:rPr lang="ru-RU" sz="2400" dirty="0"/>
              <a:t>1.  создание  информационной папки </a:t>
            </a:r>
            <a:br>
              <a:rPr lang="ru-RU" sz="2400" dirty="0"/>
            </a:br>
            <a:r>
              <a:rPr lang="ru-RU" sz="2400" dirty="0"/>
              <a:t>«Сибирский зодчий»</a:t>
            </a:r>
            <a:endParaRPr lang="ru-RU" sz="2400" b="1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060848"/>
            <a:ext cx="7905597" cy="4104456"/>
          </a:xfr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57200"/>
            <a:ext cx="8991600" cy="838200"/>
          </a:xfrm>
        </p:spPr>
        <p:txBody>
          <a:bodyPr>
            <a:noAutofit/>
          </a:bodyPr>
          <a:lstStyle/>
          <a:p>
            <a:pPr algn="ctr"/>
            <a:r>
              <a:rPr lang="ru-RU" sz="2800" dirty="0"/>
              <a:t> 2. оформление фотовыставки </a:t>
            </a:r>
            <a:br>
              <a:rPr lang="ru-RU" sz="2800" dirty="0"/>
            </a:br>
            <a:r>
              <a:rPr lang="ru-RU" sz="2800" dirty="0"/>
              <a:t>«Архитектурное  наследие А.Д. </a:t>
            </a:r>
            <a:r>
              <a:rPr lang="ru-RU" sz="2800" dirty="0" err="1"/>
              <a:t>Крячкова</a:t>
            </a:r>
            <a:r>
              <a:rPr lang="ru-RU" sz="2800" dirty="0"/>
              <a:t>: Вчера и сегодня»</a:t>
            </a:r>
          </a:p>
        </p:txBody>
      </p:sp>
      <p:pic>
        <p:nvPicPr>
          <p:cNvPr id="10" name="Объект 5">
            <a:extLst>
              <a:ext uri="{FF2B5EF4-FFF2-40B4-BE49-F238E27FC236}">
                <a16:creationId xmlns:a16="http://schemas.microsoft.com/office/drawing/2014/main" id="{8B9CEF6B-6962-9086-1D2D-A5DA8FEDA49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69" t="36619" r="29693"/>
          <a:stretch/>
        </p:blipFill>
        <p:spPr bwMode="auto">
          <a:xfrm>
            <a:off x="7020272" y="3448244"/>
            <a:ext cx="1434876" cy="257177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431" y="1844824"/>
            <a:ext cx="7388279" cy="4155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79243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11560" y="0"/>
            <a:ext cx="8686800" cy="838200"/>
          </a:xfrm>
        </p:spPr>
        <p:txBody>
          <a:bodyPr>
            <a:noAutofit/>
          </a:bodyPr>
          <a:lstStyle/>
          <a:p>
            <a:pPr algn="ctr"/>
            <a:r>
              <a:rPr lang="en-US" sz="2400" dirty="0"/>
              <a:t>III </a:t>
            </a:r>
            <a:r>
              <a:rPr lang="ru-RU" sz="2400" dirty="0"/>
              <a:t>этап – </a:t>
            </a:r>
            <a:r>
              <a:rPr lang="ru-RU" sz="2400" dirty="0" err="1"/>
              <a:t>очно-заочная</a:t>
            </a:r>
            <a:r>
              <a:rPr lang="ru-RU" sz="2400" dirty="0"/>
              <a:t> экскурсия   </a:t>
            </a:r>
            <a:br>
              <a:rPr lang="ru-RU" sz="2400" dirty="0"/>
            </a:br>
            <a:r>
              <a:rPr lang="ru-RU" sz="2400" dirty="0"/>
              <a:t>«По следам старых фото»</a:t>
            </a:r>
            <a:endParaRPr lang="ru-RU" sz="2400" b="1" dirty="0"/>
          </a:p>
        </p:txBody>
      </p:sp>
      <p:pic>
        <p:nvPicPr>
          <p:cNvPr id="14" name="Picture 9" descr="https://i5.photo.2gis.com/images/geo/1/140737500933355_868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492896"/>
            <a:ext cx="1547664" cy="1160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9" name="Picture 21" descr="C:\Users\Irina\Desktop\Сибирский зодчий\Реальное училище\real-ych_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1907704" cy="1430778"/>
          </a:xfrm>
          <a:prstGeom prst="rect">
            <a:avLst/>
          </a:prstGeom>
          <a:noFill/>
        </p:spPr>
      </p:pic>
      <p:sp>
        <p:nvSpPr>
          <p:cNvPr id="20" name="Прямоугольник 19"/>
          <p:cNvSpPr/>
          <p:nvPr/>
        </p:nvSpPr>
        <p:spPr>
          <a:xfrm>
            <a:off x="179512" y="1916832"/>
            <a:ext cx="309634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Городское реальное училище (</a:t>
            </a:r>
            <a:r>
              <a:rPr lang="ru-RU" dirty="0" err="1">
                <a:solidFill>
                  <a:schemeClr val="tx1"/>
                </a:solidFill>
              </a:rPr>
              <a:t>Кр</a:t>
            </a:r>
            <a:r>
              <a:rPr lang="ru-RU" dirty="0">
                <a:solidFill>
                  <a:schemeClr val="tx1"/>
                </a:solidFill>
              </a:rPr>
              <a:t>. проспект, 3)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3635896" y="3068960"/>
            <a:ext cx="309634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Здание Крайисполкома                (</a:t>
            </a:r>
            <a:r>
              <a:rPr lang="ru-RU" dirty="0" err="1">
                <a:solidFill>
                  <a:schemeClr val="tx1"/>
                </a:solidFill>
              </a:rPr>
              <a:t>Кр</a:t>
            </a:r>
            <a:r>
              <a:rPr lang="ru-RU" dirty="0">
                <a:solidFill>
                  <a:schemeClr val="tx1"/>
                </a:solidFill>
              </a:rPr>
              <a:t>. проспект, 18)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611560" y="3284984"/>
            <a:ext cx="309634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Городской торговый корпус (</a:t>
            </a:r>
            <a:r>
              <a:rPr lang="ru-RU" dirty="0" err="1">
                <a:solidFill>
                  <a:schemeClr val="tx1"/>
                </a:solidFill>
              </a:rPr>
              <a:t>Кр</a:t>
            </a:r>
            <a:r>
              <a:rPr lang="ru-RU" dirty="0">
                <a:solidFill>
                  <a:schemeClr val="tx1"/>
                </a:solidFill>
              </a:rPr>
              <a:t>. проспект, 23)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1187624" y="5013176"/>
            <a:ext cx="309634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Здание Госбанка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(</a:t>
            </a:r>
            <a:r>
              <a:rPr lang="ru-RU" dirty="0" err="1">
                <a:solidFill>
                  <a:schemeClr val="tx1"/>
                </a:solidFill>
              </a:rPr>
              <a:t>Кр</a:t>
            </a:r>
            <a:r>
              <a:rPr lang="ru-RU" dirty="0">
                <a:solidFill>
                  <a:schemeClr val="tx1"/>
                </a:solidFill>
              </a:rPr>
              <a:t>. проспект, 27)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4067944" y="4869160"/>
            <a:ext cx="309634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>
                <a:solidFill>
                  <a:schemeClr val="tx1"/>
                </a:solidFill>
              </a:rPr>
              <a:t>Сибпотребсоюз</a:t>
            </a:r>
            <a:r>
              <a:rPr lang="ru-RU" dirty="0">
                <a:solidFill>
                  <a:schemeClr val="tx1"/>
                </a:solidFill>
              </a:rPr>
              <a:t>                            (</a:t>
            </a:r>
            <a:r>
              <a:rPr lang="ru-RU" dirty="0" err="1">
                <a:solidFill>
                  <a:schemeClr val="tx1"/>
                </a:solidFill>
              </a:rPr>
              <a:t>Кр</a:t>
            </a:r>
            <a:r>
              <a:rPr lang="ru-RU" dirty="0">
                <a:solidFill>
                  <a:schemeClr val="tx1"/>
                </a:solidFill>
              </a:rPr>
              <a:t>. проспект, 29)</a:t>
            </a:r>
          </a:p>
        </p:txBody>
      </p:sp>
      <p:pic>
        <p:nvPicPr>
          <p:cNvPr id="2070" name="Picture 22" descr="C:\Users\Irina\Desktop\Сибирский зодчий\100 кв. дом\100kv_003_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63372" y="1052736"/>
            <a:ext cx="1080628" cy="1440837"/>
          </a:xfrm>
          <a:prstGeom prst="rect">
            <a:avLst/>
          </a:prstGeom>
          <a:noFill/>
        </p:spPr>
      </p:pic>
      <p:pic>
        <p:nvPicPr>
          <p:cNvPr id="2071" name="Picture 23" descr="C:\Users\Irina\Desktop\Сибирский зодчий\Сибдальторг-Консерватория\konserva_0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92280" y="3140968"/>
            <a:ext cx="1795819" cy="883543"/>
          </a:xfrm>
          <a:prstGeom prst="rect">
            <a:avLst/>
          </a:prstGeom>
          <a:noFill/>
        </p:spPr>
      </p:pic>
      <p:sp>
        <p:nvSpPr>
          <p:cNvPr id="30" name="Прямоугольник 29"/>
          <p:cNvSpPr/>
          <p:nvPr/>
        </p:nvSpPr>
        <p:spPr>
          <a:xfrm>
            <a:off x="2051720" y="4077072"/>
            <a:ext cx="3312368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Здание представительства </a:t>
            </a:r>
            <a:r>
              <a:rPr lang="ru-RU" dirty="0" err="1">
                <a:solidFill>
                  <a:schemeClr val="tx1"/>
                </a:solidFill>
              </a:rPr>
              <a:t>Глуховской</a:t>
            </a:r>
            <a:r>
              <a:rPr lang="ru-RU" dirty="0">
                <a:solidFill>
                  <a:schemeClr val="tx1"/>
                </a:solidFill>
              </a:rPr>
              <a:t> мануфактуры (Советская, 33)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0" y="4293096"/>
            <a:ext cx="2160240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>
                <a:solidFill>
                  <a:schemeClr val="tx1"/>
                </a:solidFill>
              </a:rPr>
              <a:t>Текстильсиндикат</a:t>
            </a:r>
            <a:endParaRPr lang="ru-RU" dirty="0">
              <a:solidFill>
                <a:schemeClr val="tx1"/>
              </a:solidFill>
            </a:endParaRPr>
          </a:p>
          <a:p>
            <a:pPr algn="ctr"/>
            <a:r>
              <a:rPr lang="ru-RU" dirty="0">
                <a:solidFill>
                  <a:schemeClr val="tx1"/>
                </a:solidFill>
              </a:rPr>
              <a:t>(Ленина,6)</a:t>
            </a:r>
          </a:p>
        </p:txBody>
      </p:sp>
      <p:pic>
        <p:nvPicPr>
          <p:cNvPr id="2072" name="Picture 24" descr="C:\Users\Irina\Desktop\Сибирский зодчий\Здание гос. учреждений НГХА\plan_in_12.jpg"/>
          <p:cNvPicPr>
            <a:picLocks noGrp="1" noChangeAspect="1" noChangeArrowheads="1"/>
          </p:cNvPicPr>
          <p:nvPr>
            <p:ph idx="1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4869160"/>
            <a:ext cx="1224136" cy="1016033"/>
          </a:xfrm>
          <a:prstGeom prst="rect">
            <a:avLst/>
          </a:prstGeom>
          <a:noFill/>
        </p:spPr>
      </p:pic>
      <p:pic>
        <p:nvPicPr>
          <p:cNvPr id="2073" name="Picture 25" descr="C:\Users\Irina\Desktop\Сибирский зодчий\Сибревком\sibrevkom_2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24128" y="1412776"/>
            <a:ext cx="1561356" cy="1171017"/>
          </a:xfrm>
          <a:prstGeom prst="rect">
            <a:avLst/>
          </a:prstGeom>
          <a:noFill/>
        </p:spPr>
      </p:pic>
      <p:sp>
        <p:nvSpPr>
          <p:cNvPr id="34" name="Прямоугольник 33"/>
          <p:cNvSpPr/>
          <p:nvPr/>
        </p:nvSpPr>
        <p:spPr>
          <a:xfrm>
            <a:off x="3275856" y="2204864"/>
            <a:ext cx="309634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Здание </a:t>
            </a:r>
            <a:r>
              <a:rPr lang="ru-RU" dirty="0" err="1">
                <a:solidFill>
                  <a:schemeClr val="tx1"/>
                </a:solidFill>
              </a:rPr>
              <a:t>Сибревкома</a:t>
            </a:r>
            <a:r>
              <a:rPr lang="ru-RU" dirty="0">
                <a:solidFill>
                  <a:schemeClr val="tx1"/>
                </a:solidFill>
              </a:rPr>
              <a:t>             (</a:t>
            </a:r>
            <a:r>
              <a:rPr lang="ru-RU" dirty="0" err="1">
                <a:solidFill>
                  <a:schemeClr val="tx1"/>
                </a:solidFill>
              </a:rPr>
              <a:t>Кр</a:t>
            </a:r>
            <a:r>
              <a:rPr lang="ru-RU" dirty="0">
                <a:solidFill>
                  <a:schemeClr val="tx1"/>
                </a:solidFill>
              </a:rPr>
              <a:t>. проспект, 5)</a:t>
            </a:r>
          </a:p>
        </p:txBody>
      </p:sp>
      <p:pic>
        <p:nvPicPr>
          <p:cNvPr id="2074" name="Picture 26" descr="C:\Users\Irina\Desktop\Сибирский зодчий\Сибкрайсоюз\potrebsouz_02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366620" y="4149080"/>
            <a:ext cx="1777380" cy="1374507"/>
          </a:xfrm>
          <a:prstGeom prst="rect">
            <a:avLst/>
          </a:prstGeom>
          <a:noFill/>
        </p:spPr>
      </p:pic>
      <p:sp>
        <p:nvSpPr>
          <p:cNvPr id="37" name="Прямоугольник 36"/>
          <p:cNvSpPr/>
          <p:nvPr/>
        </p:nvSpPr>
        <p:spPr>
          <a:xfrm>
            <a:off x="5220072" y="3789040"/>
            <a:ext cx="237626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>
                <a:solidFill>
                  <a:schemeClr val="tx1"/>
                </a:solidFill>
              </a:rPr>
              <a:t>Сибдальгосторг</a:t>
            </a:r>
            <a:r>
              <a:rPr lang="ru-RU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(Советская, 31)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6047656" y="5445224"/>
            <a:ext cx="309634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Сибирское подворье 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(</a:t>
            </a:r>
            <a:r>
              <a:rPr lang="ru-RU" dirty="0" err="1">
                <a:solidFill>
                  <a:schemeClr val="tx1"/>
                </a:solidFill>
              </a:rPr>
              <a:t>Кр</a:t>
            </a:r>
            <a:r>
              <a:rPr lang="ru-RU" dirty="0">
                <a:solidFill>
                  <a:schemeClr val="tx1"/>
                </a:solidFill>
              </a:rPr>
              <a:t>. проспект, 38)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1979712" y="764704"/>
            <a:ext cx="6912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пешеходная экскурсия по Красному проспекту</a:t>
            </a:r>
          </a:p>
        </p:txBody>
      </p:sp>
      <p:sp>
        <p:nvSpPr>
          <p:cNvPr id="40" name="Прямоугольник 39"/>
          <p:cNvSpPr/>
          <p:nvPr/>
        </p:nvSpPr>
        <p:spPr>
          <a:xfrm>
            <a:off x="3275856" y="5733256"/>
            <a:ext cx="309634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Дом инвалидов 1 мировой войны (</a:t>
            </a:r>
            <a:r>
              <a:rPr lang="ru-RU" dirty="0" err="1">
                <a:solidFill>
                  <a:schemeClr val="tx1"/>
                </a:solidFill>
              </a:rPr>
              <a:t>Кр</a:t>
            </a:r>
            <a:r>
              <a:rPr lang="ru-RU" dirty="0">
                <a:solidFill>
                  <a:schemeClr val="tx1"/>
                </a:solidFill>
              </a:rPr>
              <a:t>. проспект,63)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395536" y="6093296"/>
            <a:ext cx="309634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Городская начальная школа (Советская, 93)</a:t>
            </a:r>
          </a:p>
        </p:txBody>
      </p:sp>
      <p:sp>
        <p:nvSpPr>
          <p:cNvPr id="42" name="Прямоугольник 41"/>
          <p:cNvSpPr/>
          <p:nvPr/>
        </p:nvSpPr>
        <p:spPr>
          <a:xfrm>
            <a:off x="6047656" y="2564904"/>
            <a:ext cx="309634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100-квартирный дом                (</a:t>
            </a:r>
            <a:r>
              <a:rPr lang="ru-RU" dirty="0" err="1">
                <a:solidFill>
                  <a:schemeClr val="tx1"/>
                </a:solidFill>
              </a:rPr>
              <a:t>Кр</a:t>
            </a:r>
            <a:r>
              <a:rPr lang="ru-RU" dirty="0">
                <a:solidFill>
                  <a:schemeClr val="tx1"/>
                </a:solidFill>
              </a:rPr>
              <a:t>. проспект, 16)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2051720" y="1124744"/>
            <a:ext cx="52565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Учащиеся – составители экскурсионного маршрута и экскурсоводы 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0" descr="C:\Users\Irina\Desktop\Фото к презентации\!images_cr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87824" y="548680"/>
            <a:ext cx="3154215" cy="2016224"/>
          </a:xfrm>
          <a:prstGeom prst="rect">
            <a:avLst/>
          </a:prstGeom>
          <a:noFill/>
        </p:spPr>
      </p:pic>
      <p:pic>
        <p:nvPicPr>
          <p:cNvPr id="6" name="Picture 19" descr="C:\Users\Irina\Desktop\Фото к презентации\!ekskursiya_mn_pokupecheskim_kvartalam_cr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88224" y="980728"/>
            <a:ext cx="2444465" cy="2506350"/>
          </a:xfrm>
          <a:prstGeom prst="rect">
            <a:avLst/>
          </a:prstGeom>
          <a:noFill/>
        </p:spPr>
      </p:pic>
      <p:pic>
        <p:nvPicPr>
          <p:cNvPr id="25602" name="Picture 2" descr="C:\Users\Irina\Desktop\Сибирский зодчий\Глуховская мануфактура-Главпочтамп\pochtamt_13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19872" y="2492896"/>
            <a:ext cx="3776750" cy="2662609"/>
          </a:xfrm>
          <a:prstGeom prst="rect">
            <a:avLst/>
          </a:prstGeom>
          <a:noFill/>
        </p:spPr>
      </p:pic>
      <p:pic>
        <p:nvPicPr>
          <p:cNvPr id="11" name="Picture 18" descr="C:\Users\Irina\Desktop\Фото к презентации\!big_voyage04_cr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551712" y="4555336"/>
            <a:ext cx="2592288" cy="2302664"/>
          </a:xfrm>
          <a:prstGeom prst="rect">
            <a:avLst/>
          </a:prstGeom>
          <a:noFill/>
        </p:spPr>
      </p:pic>
      <p:pic>
        <p:nvPicPr>
          <p:cNvPr id="13" name="Picture 17" descr="C:\Users\Irina\Desktop\Фото к презентации\!1555075251653321_cr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987823" y="4077072"/>
            <a:ext cx="2297925" cy="2780929"/>
          </a:xfrm>
          <a:prstGeom prst="rect">
            <a:avLst/>
          </a:prstGeom>
          <a:noFill/>
        </p:spPr>
      </p:pic>
      <p:pic>
        <p:nvPicPr>
          <p:cNvPr id="15" name="Picture 16" descr="C:\Users\Irina\Desktop\Фото к презентации\!2_cr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99592" y="615078"/>
            <a:ext cx="1800200" cy="3389986"/>
          </a:xfrm>
          <a:prstGeom prst="rect">
            <a:avLst/>
          </a:prstGeom>
          <a:noFill/>
        </p:spPr>
      </p:pic>
      <p:pic>
        <p:nvPicPr>
          <p:cNvPr id="16" name="Picture 3" descr="C:\Users\Irina\Desktop\Сибирский зодчий\Дом офицеров\officer-house_14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83568" y="3284984"/>
            <a:ext cx="3001516" cy="2251137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2339752" y="36890"/>
            <a:ext cx="61206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4">
                    <a:lumMod val="50000"/>
                  </a:schemeClr>
                </a:solidFill>
              </a:rPr>
              <a:t>Фрагменты  пешеходной экскурсии</a:t>
            </a:r>
          </a:p>
        </p:txBody>
      </p:sp>
      <p:pic>
        <p:nvPicPr>
          <p:cNvPr id="18" name="Picture 4" descr="C:\Users\Irina\Desktop\Сибирский зодчий\Текстильсиндикат\tekstil_05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07504" y="0"/>
            <a:ext cx="1475656" cy="1106742"/>
          </a:xfrm>
          <a:prstGeom prst="rect">
            <a:avLst/>
          </a:prstGeom>
          <a:noFill/>
        </p:spPr>
      </p:pic>
      <p:pic>
        <p:nvPicPr>
          <p:cNvPr id="2" name="AUD-20191011-WA001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 cstate="print"/>
          <a:stretch>
            <a:fillRect/>
          </a:stretch>
        </p:blipFill>
        <p:spPr>
          <a:xfrm>
            <a:off x="179512" y="5877272"/>
            <a:ext cx="609600" cy="6096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27584" y="5733256"/>
            <a:ext cx="20162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Интервью с сотрудником НХМ</a:t>
            </a:r>
          </a:p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Захаровой Е.В.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417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88640"/>
            <a:ext cx="8686800" cy="1106760"/>
          </a:xfrm>
        </p:spPr>
        <p:txBody>
          <a:bodyPr>
            <a:normAutofit/>
          </a:bodyPr>
          <a:lstStyle/>
          <a:p>
            <a:pPr algn="ctr"/>
            <a:r>
              <a:rPr lang="ru-RU" sz="2400" dirty="0"/>
              <a:t>Образовательное  Событие </a:t>
            </a:r>
            <a:br>
              <a:rPr lang="ru-RU" sz="2400" dirty="0"/>
            </a:br>
            <a:r>
              <a:rPr lang="ru-RU" sz="2400" dirty="0"/>
              <a:t>как педагогическая категория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algn="ctr">
              <a:buNone/>
            </a:pPr>
            <a:r>
              <a:rPr lang="ru-RU" sz="4000" dirty="0"/>
              <a:t>В методической литературе даются различные понятия </a:t>
            </a:r>
          </a:p>
          <a:p>
            <a:pPr>
              <a:buNone/>
            </a:pPr>
            <a:endParaRPr lang="ru-RU" sz="4000" dirty="0"/>
          </a:p>
          <a:p>
            <a:r>
              <a:rPr lang="ru-RU" sz="4000" dirty="0"/>
              <a:t>Б. </a:t>
            </a:r>
            <a:r>
              <a:rPr lang="ru-RU" sz="4000" dirty="0" err="1"/>
              <a:t>Эльконин</a:t>
            </a:r>
            <a:r>
              <a:rPr lang="ru-RU" sz="4000" dirty="0"/>
              <a:t> считает, что это </a:t>
            </a:r>
            <a:r>
              <a:rPr lang="ru-RU" sz="4000" i="1" dirty="0"/>
              <a:t>«специальная форма организации и реализации образовательной деятельности, выстроенная как интенсивная встреча реальной и идеальной форм порождения и оформления знаний»</a:t>
            </a:r>
          </a:p>
          <a:p>
            <a:pPr algn="ctr">
              <a:buNone/>
            </a:pP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34271044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Users\Irina\Desktop\Сибирский зодчий\Гор. нач. школа Алые паруса\sov_school_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929740"/>
            <a:ext cx="4032448" cy="2858118"/>
          </a:xfrm>
          <a:prstGeom prst="rect">
            <a:avLst/>
          </a:prstGeom>
          <a:noFill/>
        </p:spPr>
      </p:pic>
      <p:pic>
        <p:nvPicPr>
          <p:cNvPr id="26627" name="Picture 3" descr="C:\Users\Irina\Desktop\Сибирский зодчий\Гор. нач. школа Алые паруса\sov_school_0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3928" y="3497626"/>
            <a:ext cx="2520280" cy="3360374"/>
          </a:xfrm>
          <a:prstGeom prst="rect">
            <a:avLst/>
          </a:prstGeom>
          <a:noFill/>
        </p:spPr>
      </p:pic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3068960"/>
            <a:ext cx="2646294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6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9772" y="1776198"/>
            <a:ext cx="2376264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179512" y="476903"/>
            <a:ext cx="4392488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700" b="1" dirty="0">
                <a:solidFill>
                  <a:schemeClr val="accent4">
                    <a:lumMod val="50000"/>
                  </a:schemeClr>
                </a:solidFill>
              </a:rPr>
              <a:t>В здании городской начальной школы (сейчас ЦДО «Алые паруса») </a:t>
            </a:r>
          </a:p>
          <a:p>
            <a:pPr algn="ctr"/>
            <a:r>
              <a:rPr lang="ru-RU" sz="1700" b="1" dirty="0">
                <a:solidFill>
                  <a:schemeClr val="accent4">
                    <a:lumMod val="50000"/>
                  </a:schemeClr>
                </a:solidFill>
              </a:rPr>
              <a:t>ул. Советская, 93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318D714-15A3-64D8-F0E2-85EBF736257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384" t="30118" r="6155" b="2112"/>
          <a:stretch/>
        </p:blipFill>
        <p:spPr bwMode="auto">
          <a:xfrm>
            <a:off x="6876256" y="3861048"/>
            <a:ext cx="2149508" cy="296588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188640"/>
            <a:ext cx="874846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НЕКОТОРЫЕ ВЫВОДЫ ОБУЧАЮЩИХСЯ </a:t>
            </a:r>
          </a:p>
          <a:p>
            <a:pPr algn="ctr"/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итогам </a:t>
            </a:r>
            <a:r>
              <a:rPr lang="en-US" sz="24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II 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en-US" sz="24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III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этапов образовательного события </a:t>
            </a:r>
          </a:p>
          <a:p>
            <a:endParaRPr lang="ru-RU" b="1" i="1" dirty="0">
              <a:solidFill>
                <a:schemeClr val="accent2">
                  <a:lumMod val="75000"/>
                </a:schemeClr>
              </a:solidFill>
            </a:endParaRPr>
          </a:p>
          <a:p>
            <a:pPr algn="ctr"/>
            <a:r>
              <a:rPr lang="ru-RU" b="1" i="1" dirty="0">
                <a:solidFill>
                  <a:schemeClr val="accent2">
                    <a:lumMod val="75000"/>
                  </a:schemeClr>
                </a:solidFill>
              </a:rPr>
              <a:t>Архитектурное наследие  А. Д. </a:t>
            </a:r>
            <a:r>
              <a:rPr lang="ru-RU" b="1" i="1" dirty="0" err="1">
                <a:solidFill>
                  <a:schemeClr val="accent2">
                    <a:lumMod val="75000"/>
                  </a:schemeClr>
                </a:solidFill>
              </a:rPr>
              <a:t>Крячкова</a:t>
            </a:r>
            <a:r>
              <a:rPr lang="ru-RU" b="1" i="1" dirty="0">
                <a:solidFill>
                  <a:schemeClr val="accent2">
                    <a:lumMod val="75000"/>
                  </a:schemeClr>
                </a:solidFill>
              </a:rPr>
              <a:t> в Новосибирске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1700808"/>
            <a:ext cx="2880320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Построено более 30 зданий общественного назначения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2564904"/>
            <a:ext cx="2952328" cy="16561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14 образовательных учреждений: Реальное училище, 12 городских начальных школ, Сельхозтехникум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563888" y="2996952"/>
            <a:ext cx="230425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2 жилых дома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419872" y="1772816"/>
            <a:ext cx="2376264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Промышленные объекты: мучные склады и кирпичный завод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635896" y="3501008"/>
            <a:ext cx="4968552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13 государственных и общественных учреждений</a:t>
            </a:r>
          </a:p>
        </p:txBody>
      </p:sp>
      <p:pic>
        <p:nvPicPr>
          <p:cNvPr id="30722" name="Picture 2" descr="C:\Users\Irina\Desktop\Фото к презентации\images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4168" y="1628800"/>
            <a:ext cx="2627784" cy="1748671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467544" y="4365104"/>
            <a:ext cx="8136904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Архитектор участвовал в проектировании здания вокзала Новосибирск-Главный, заводского комплекса «</a:t>
            </a:r>
            <a:r>
              <a:rPr lang="ru-RU" dirty="0" err="1">
                <a:solidFill>
                  <a:schemeClr val="tx1"/>
                </a:solidFill>
              </a:rPr>
              <a:t>Сибсельмаша</a:t>
            </a:r>
            <a:r>
              <a:rPr lang="ru-RU" dirty="0">
                <a:solidFill>
                  <a:schemeClr val="tx1"/>
                </a:solidFill>
              </a:rPr>
              <a:t>», безвозмездно в дар городу составил смету и проект Никольской часовни 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79512" y="5301208"/>
            <a:ext cx="4645024" cy="1200329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Утрачены: </a:t>
            </a:r>
          </a:p>
          <a:p>
            <a:pPr algn="ctr"/>
            <a:r>
              <a:rPr lang="ru-RU" dirty="0"/>
              <a:t>здание кинотеатра  «1-ый </a:t>
            </a:r>
            <a:r>
              <a:rPr lang="ru-RU" dirty="0" err="1"/>
              <a:t>Совкино</a:t>
            </a:r>
            <a:r>
              <a:rPr lang="ru-RU" dirty="0"/>
              <a:t>», </a:t>
            </a:r>
          </a:p>
          <a:p>
            <a:pPr algn="ctr"/>
            <a:r>
              <a:rPr lang="ru-RU" dirty="0"/>
              <a:t>     здания школ  на ул. Ленина и Мичурина, Никольская часовня        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075040" y="5301208"/>
            <a:ext cx="3817440" cy="1200329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Искажены </a:t>
            </a:r>
          </a:p>
          <a:p>
            <a:pPr algn="ctr"/>
            <a:r>
              <a:rPr lang="ru-RU" dirty="0"/>
              <a:t>пристройками и надстройками в процессе реконструкций </a:t>
            </a:r>
          </a:p>
          <a:p>
            <a:pPr algn="ctr"/>
            <a:r>
              <a:rPr lang="ru-RU" b="1" dirty="0"/>
              <a:t>17 зданий 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80728"/>
            <a:ext cx="8686800" cy="550168"/>
          </a:xfrm>
        </p:spPr>
        <p:txBody>
          <a:bodyPr>
            <a:normAutofit/>
          </a:bodyPr>
          <a:lstStyle/>
          <a:p>
            <a:r>
              <a:rPr lang="ru-RU" sz="2800" dirty="0"/>
              <a:t>Мы узнали, что: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556792"/>
            <a:ext cx="8686800" cy="5472608"/>
          </a:xfrm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v"/>
            </a:pPr>
            <a:r>
              <a:rPr lang="ru-RU" sz="1800" dirty="0"/>
              <a:t>Творческая деятельность А.Д. </a:t>
            </a:r>
            <a:r>
              <a:rPr lang="ru-RU" sz="1800" dirty="0" err="1"/>
              <a:t>Крячкова</a:t>
            </a:r>
            <a:r>
              <a:rPr lang="ru-RU" sz="1800" dirty="0"/>
              <a:t>  охватывала многие города Российской империи и Советского Союза. В их числе – Бийск, Благовещенск, Екатеринбург, Иркутск, Кемерово, Киев, Красноярск, Москва, Кузнецк (Новокузнецк), </a:t>
            </a:r>
            <a:r>
              <a:rPr lang="ru-RU" sz="1800" dirty="0" err="1"/>
              <a:t>Новониколаевск</a:t>
            </a:r>
            <a:r>
              <a:rPr lang="ru-RU" sz="1800" dirty="0"/>
              <a:t> (Новосибирск), Омск, Оренбург, Ростов, Санкт-Петербург, Тобольск, Томск, Чита. Архитектор создал </a:t>
            </a:r>
            <a:r>
              <a:rPr lang="ru-RU" sz="1800" b="1" u="sng" dirty="0"/>
              <a:t>149 проектов</a:t>
            </a:r>
            <a:r>
              <a:rPr lang="ru-RU" sz="1800" dirty="0"/>
              <a:t> зданий, сооружений, генпланов населённых пунктов.</a:t>
            </a:r>
          </a:p>
          <a:p>
            <a:pPr>
              <a:buFont typeface="Wingdings" pitchFamily="2" charset="2"/>
              <a:buChar char="v"/>
            </a:pPr>
            <a:r>
              <a:rPr lang="ru-RU" sz="1800" dirty="0"/>
              <a:t>А.Д. </a:t>
            </a:r>
            <a:r>
              <a:rPr lang="ru-RU" sz="1800" dirty="0" err="1"/>
              <a:t>Крячков</a:t>
            </a:r>
            <a:r>
              <a:rPr lang="ru-RU" sz="1800" dirty="0"/>
              <a:t> был участником множества архитектурных конкурсов разных уровней, где получил 22 премии. Самая известная награда – </a:t>
            </a:r>
            <a:r>
              <a:rPr lang="ru-RU" sz="1800" b="1" u="sng" dirty="0"/>
              <a:t>Гран-при Международной выставки искусства и техники в Париже</a:t>
            </a:r>
            <a:r>
              <a:rPr lang="ru-RU" sz="1800" dirty="0"/>
              <a:t> за архитектурные и научные работы (1937 г.).</a:t>
            </a:r>
          </a:p>
          <a:p>
            <a:pPr>
              <a:buFont typeface="Wingdings" pitchFamily="2" charset="2"/>
              <a:buChar char="v"/>
            </a:pPr>
            <a:r>
              <a:rPr lang="ru-RU" sz="1800" b="1" u="sng" dirty="0"/>
              <a:t>Памятник А.Д. </a:t>
            </a:r>
            <a:r>
              <a:rPr lang="ru-RU" sz="1800" b="1" u="sng" dirty="0" err="1"/>
              <a:t>Крячкову</a:t>
            </a:r>
            <a:r>
              <a:rPr lang="ru-RU" sz="1800" dirty="0"/>
              <a:t>, установленный в 2008 г. в  Новосибирске на площади Свердлова, в сквере перед </a:t>
            </a:r>
            <a:r>
              <a:rPr lang="ru-RU" sz="1800" dirty="0" err="1"/>
              <a:t>Стоквартирным</a:t>
            </a:r>
            <a:r>
              <a:rPr lang="ru-RU" sz="1800" dirty="0"/>
              <a:t> домом, работы  скульптора А. Григоряна - </a:t>
            </a:r>
            <a:r>
              <a:rPr lang="ru-RU" sz="1800" b="1" u="sng" dirty="0"/>
              <a:t>единственный в России ростовой памятник архитектору</a:t>
            </a:r>
            <a:r>
              <a:rPr lang="ru-RU" sz="1800" dirty="0"/>
              <a:t>. </a:t>
            </a:r>
          </a:p>
          <a:p>
            <a:pPr>
              <a:buFont typeface="Wingdings" pitchFamily="2" charset="2"/>
              <a:buChar char="v"/>
            </a:pPr>
            <a:r>
              <a:rPr lang="ru-RU" sz="1800" dirty="0"/>
              <a:t> В служебном холле Госбанка России</a:t>
            </a:r>
            <a:r>
              <a:rPr lang="ru-RU" sz="1800" baseline="30000" dirty="0"/>
              <a:t> </a:t>
            </a:r>
            <a:r>
              <a:rPr lang="ru-RU" sz="1800" dirty="0"/>
              <a:t> установлен </a:t>
            </a:r>
            <a:r>
              <a:rPr lang="ru-RU" sz="1800" b="1" u="sng" dirty="0"/>
              <a:t>бюст </a:t>
            </a:r>
            <a:r>
              <a:rPr lang="ru-RU" sz="1800" b="1" u="sng" dirty="0" err="1"/>
              <a:t>Крячкова</a:t>
            </a:r>
            <a:r>
              <a:rPr lang="ru-RU" sz="1800" b="1" u="sng" dirty="0"/>
              <a:t> </a:t>
            </a:r>
            <a:r>
              <a:rPr lang="ru-RU" sz="1800" dirty="0"/>
              <a:t>(скульптор А. Дьяков), а на здании Новосибирской государственной архитектурно-художественной академии – </a:t>
            </a:r>
            <a:r>
              <a:rPr lang="ru-RU" sz="1800" b="1" u="sng" dirty="0"/>
              <a:t>мемориальная доска </a:t>
            </a:r>
            <a:r>
              <a:rPr lang="ru-RU" sz="1800" dirty="0"/>
              <a:t>(скульптор Н. Мартьянов) с надписью «Профессор </a:t>
            </a:r>
            <a:r>
              <a:rPr lang="ru-RU" sz="1800" dirty="0" err="1"/>
              <a:t>Крячков</a:t>
            </a:r>
            <a:r>
              <a:rPr lang="ru-RU" sz="1800" dirty="0"/>
              <a:t> Андрей Дмитриевич (1876–1950). Основатель архитектурного образования в Сибири». </a:t>
            </a:r>
          </a:p>
          <a:p>
            <a:pPr>
              <a:buFont typeface="Wingdings" pitchFamily="2" charset="2"/>
              <a:buChar char="v"/>
            </a:pPr>
            <a:r>
              <a:rPr lang="ru-RU" sz="1800" dirty="0"/>
              <a:t>Для студентов-архитекторов НГАХА учреждена</a:t>
            </a:r>
          </a:p>
          <a:p>
            <a:pPr>
              <a:buNone/>
            </a:pPr>
            <a:r>
              <a:rPr lang="ru-RU" sz="1800" dirty="0"/>
              <a:t>        </a:t>
            </a:r>
            <a:r>
              <a:rPr lang="ru-RU" sz="1800" b="1" u="sng" dirty="0"/>
              <a:t>стипендия имени А.Д. </a:t>
            </a:r>
            <a:r>
              <a:rPr lang="ru-RU" sz="1800" b="1" u="sng" dirty="0" err="1"/>
              <a:t>Крячкова</a:t>
            </a:r>
            <a:r>
              <a:rPr lang="ru-RU" sz="1800" dirty="0"/>
              <a:t>.</a:t>
            </a:r>
          </a:p>
          <a:p>
            <a:pPr>
              <a:buFont typeface="Wingdings" pitchFamily="2" charset="2"/>
              <a:buChar char="v"/>
            </a:pPr>
            <a:endParaRPr lang="ru-RU" sz="1800" dirty="0"/>
          </a:p>
        </p:txBody>
      </p:sp>
      <p:pic>
        <p:nvPicPr>
          <p:cNvPr id="31746" name="Picture 2" descr="Первый в городе памятник Андрею Крячкову появился именно в здании Госбан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4288" y="5733256"/>
            <a:ext cx="1687117" cy="112474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23528" y="260648"/>
            <a:ext cx="83529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НЕКОТОРЫЕ ВЫВОДЫ ОБУЧАЮЩИХСЯ </a:t>
            </a:r>
          </a:p>
          <a:p>
            <a:pPr algn="ctr"/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итогам </a:t>
            </a:r>
            <a:r>
              <a:rPr lang="en-US" sz="24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II 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en-US" sz="24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III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этапов образовательного события 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8964488" cy="838200"/>
          </a:xfrm>
        </p:spPr>
        <p:txBody>
          <a:bodyPr>
            <a:noAutofit/>
          </a:bodyPr>
          <a:lstStyle/>
          <a:p>
            <a:pPr algn="ctr"/>
            <a:r>
              <a:rPr lang="ru-RU" sz="2800" dirty="0">
                <a:solidFill>
                  <a:schemeClr val="accent6">
                    <a:lumMod val="50000"/>
                  </a:schemeClr>
                </a:solidFill>
              </a:rPr>
              <a:t>Дополнительные источники о творчестве </a:t>
            </a:r>
            <a:br>
              <a:rPr lang="ru-RU" sz="2800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800" dirty="0">
                <a:solidFill>
                  <a:schemeClr val="accent6">
                    <a:lumMod val="50000"/>
                  </a:schemeClr>
                </a:solidFill>
              </a:rPr>
              <a:t>А. Д. </a:t>
            </a:r>
            <a:r>
              <a:rPr lang="ru-RU" sz="2800" dirty="0" err="1">
                <a:solidFill>
                  <a:schemeClr val="accent6">
                    <a:lumMod val="50000"/>
                  </a:schemeClr>
                </a:solidFill>
              </a:rPr>
              <a:t>Крячкова</a:t>
            </a:r>
            <a:r>
              <a:rPr lang="ru-RU" sz="2800" dirty="0">
                <a:solidFill>
                  <a:schemeClr val="accent6">
                    <a:lumMod val="50000"/>
                  </a:schemeClr>
                </a:solidFill>
              </a:rPr>
              <a:t>, которые Предложили прочесть Ребята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124744"/>
            <a:ext cx="8568952" cy="5328592"/>
          </a:xfrm>
        </p:spPr>
        <p:txBody>
          <a:bodyPr>
            <a:normAutofit fontScale="25000" lnSpcReduction="20000"/>
          </a:bodyPr>
          <a:lstStyle/>
          <a:p>
            <a:pPr fontAlgn="base">
              <a:buNone/>
            </a:pPr>
            <a:endParaRPr lang="ru-RU" dirty="0"/>
          </a:p>
          <a:p>
            <a:pPr fontAlgn="base"/>
            <a:r>
              <a:rPr lang="ru-RU" sz="4800" b="1" dirty="0">
                <a:solidFill>
                  <a:schemeClr val="accent2">
                    <a:lumMod val="75000"/>
                  </a:schemeClr>
                </a:solidFill>
              </a:rPr>
              <a:t>Филонов С.В.</a:t>
            </a:r>
            <a:r>
              <a:rPr lang="ru-RU" sz="4800" dirty="0">
                <a:solidFill>
                  <a:schemeClr val="accent2">
                    <a:lumMod val="75000"/>
                  </a:schemeClr>
                </a:solidFill>
              </a:rPr>
              <a:t> </a:t>
            </a:r>
            <a:r>
              <a:rPr lang="ru-RU" sz="4800" dirty="0" err="1">
                <a:solidFill>
                  <a:schemeClr val="accent2">
                    <a:lumMod val="75000"/>
                  </a:schemeClr>
                </a:solidFill>
              </a:rPr>
              <a:t>Крячков</a:t>
            </a:r>
            <a:r>
              <a:rPr lang="ru-RU" sz="4800" dirty="0">
                <a:solidFill>
                  <a:schemeClr val="accent2">
                    <a:lumMod val="75000"/>
                  </a:schemeClr>
                </a:solidFill>
              </a:rPr>
              <a:t> Андрей Дмитриевич // Календарь знаменательных и памятных дат по Новосибирской области. , 2016. - Новосибирск, 2015. - С. 178-181</a:t>
            </a:r>
          </a:p>
          <a:p>
            <a:pPr fontAlgn="base"/>
            <a:r>
              <a:rPr lang="ru-RU" sz="4800" b="1" dirty="0">
                <a:solidFill>
                  <a:schemeClr val="accent2">
                    <a:lumMod val="75000"/>
                  </a:schemeClr>
                </a:solidFill>
              </a:rPr>
              <a:t>Косарева И.</a:t>
            </a:r>
            <a:r>
              <a:rPr lang="ru-RU" sz="4800" dirty="0">
                <a:solidFill>
                  <a:schemeClr val="accent2">
                    <a:lumMod val="75000"/>
                  </a:schemeClr>
                </a:solidFill>
              </a:rPr>
              <a:t> «Бесценный дар потомкам» // Созидатели: Очерки о людях, вписавших своё имя в историю Новосибирска.  Т.1. – Новосибирск: Клуб меценатов, 2003. – С. 238-246</a:t>
            </a:r>
          </a:p>
          <a:p>
            <a:pPr fontAlgn="base"/>
            <a:r>
              <a:rPr lang="ru-RU" sz="4800" b="1" dirty="0" err="1">
                <a:solidFill>
                  <a:schemeClr val="accent2">
                    <a:lumMod val="75000"/>
                  </a:schemeClr>
                </a:solidFill>
              </a:rPr>
              <a:t>Баландин</a:t>
            </a:r>
            <a:r>
              <a:rPr lang="ru-RU" sz="4800" b="1" dirty="0">
                <a:solidFill>
                  <a:schemeClr val="accent2">
                    <a:lumMod val="75000"/>
                  </a:schemeClr>
                </a:solidFill>
              </a:rPr>
              <a:t>, Сергей Николаевич. </a:t>
            </a:r>
            <a:r>
              <a:rPr lang="ru-RU" sz="4800" dirty="0">
                <a:solidFill>
                  <a:schemeClr val="accent2">
                    <a:lumMod val="75000"/>
                  </a:schemeClr>
                </a:solidFill>
              </a:rPr>
              <a:t>А. Д. </a:t>
            </a:r>
            <a:r>
              <a:rPr lang="ru-RU" sz="4800" dirty="0" err="1">
                <a:solidFill>
                  <a:schemeClr val="accent2">
                    <a:lumMod val="75000"/>
                  </a:schemeClr>
                </a:solidFill>
              </a:rPr>
              <a:t>Крячков</a:t>
            </a:r>
            <a:r>
              <a:rPr lang="ru-RU" sz="4800" dirty="0">
                <a:solidFill>
                  <a:schemeClr val="accent2">
                    <a:lumMod val="75000"/>
                  </a:schemeClr>
                </a:solidFill>
              </a:rPr>
              <a:t>. Сибирский архитектор : Докум. очерк / С. Н. </a:t>
            </a:r>
            <a:r>
              <a:rPr lang="ru-RU" sz="4800" dirty="0" err="1">
                <a:solidFill>
                  <a:schemeClr val="accent2">
                    <a:lumMod val="75000"/>
                  </a:schemeClr>
                </a:solidFill>
              </a:rPr>
              <a:t>Баландин</a:t>
            </a:r>
            <a:r>
              <a:rPr lang="ru-RU" sz="4800" dirty="0">
                <a:solidFill>
                  <a:schemeClr val="accent2">
                    <a:lumMod val="75000"/>
                  </a:schemeClr>
                </a:solidFill>
              </a:rPr>
              <a:t>. – Новосибирск : </a:t>
            </a:r>
            <a:r>
              <a:rPr lang="ru-RU" sz="4800" dirty="0" err="1">
                <a:solidFill>
                  <a:schemeClr val="accent2">
                    <a:lumMod val="75000"/>
                  </a:schemeClr>
                </a:solidFill>
              </a:rPr>
              <a:t>Новосиб</a:t>
            </a:r>
            <a:r>
              <a:rPr lang="ru-RU" sz="4800" dirty="0">
                <a:solidFill>
                  <a:schemeClr val="accent2">
                    <a:lumMod val="75000"/>
                  </a:schemeClr>
                </a:solidFill>
              </a:rPr>
              <a:t>. кн. изд-во, 1991. – 160 с. : ил. – (Земляки). – </a:t>
            </a:r>
            <a:r>
              <a:rPr lang="ru-RU" sz="4800" dirty="0" err="1">
                <a:solidFill>
                  <a:schemeClr val="accent2">
                    <a:lumMod val="75000"/>
                  </a:schemeClr>
                </a:solidFill>
              </a:rPr>
              <a:t>Науч</a:t>
            </a:r>
            <a:r>
              <a:rPr lang="ru-RU" sz="4800" dirty="0">
                <a:solidFill>
                  <a:schemeClr val="accent2">
                    <a:lumMod val="75000"/>
                  </a:schemeClr>
                </a:solidFill>
              </a:rPr>
              <a:t>. тр. А.Д. </a:t>
            </a:r>
            <a:r>
              <a:rPr lang="ru-RU" sz="4800" dirty="0" err="1">
                <a:solidFill>
                  <a:schemeClr val="accent2">
                    <a:lumMod val="75000"/>
                  </a:schemeClr>
                </a:solidFill>
              </a:rPr>
              <a:t>Крячкова</a:t>
            </a:r>
            <a:r>
              <a:rPr lang="ru-RU" sz="4800" dirty="0">
                <a:solidFill>
                  <a:schemeClr val="accent2">
                    <a:lumMod val="75000"/>
                  </a:schemeClr>
                </a:solidFill>
              </a:rPr>
              <a:t>: с. 158–159</a:t>
            </a:r>
          </a:p>
          <a:p>
            <a:pPr fontAlgn="base"/>
            <a:r>
              <a:rPr lang="ru-RU" sz="4800" b="1" dirty="0" err="1">
                <a:solidFill>
                  <a:schemeClr val="accent2">
                    <a:lumMod val="75000"/>
                  </a:schemeClr>
                </a:solidFill>
              </a:rPr>
              <a:t>Крячков</a:t>
            </a:r>
            <a:r>
              <a:rPr lang="ru-RU" sz="4800" b="1" dirty="0">
                <a:solidFill>
                  <a:schemeClr val="accent2">
                    <a:lumMod val="75000"/>
                  </a:schemeClr>
                </a:solidFill>
              </a:rPr>
              <a:t>, А. Д. </a:t>
            </a:r>
            <a:r>
              <a:rPr lang="ru-RU" sz="4800" dirty="0">
                <a:solidFill>
                  <a:schemeClr val="accent2">
                    <a:lumMod val="75000"/>
                  </a:schemeClr>
                </a:solidFill>
              </a:rPr>
              <a:t>Бани и купальни / А. Д. </a:t>
            </a:r>
            <a:r>
              <a:rPr lang="ru-RU" sz="4800" dirty="0" err="1">
                <a:solidFill>
                  <a:schemeClr val="accent2">
                    <a:lumMod val="75000"/>
                  </a:schemeClr>
                </a:solidFill>
              </a:rPr>
              <a:t>Крячков</a:t>
            </a:r>
            <a:r>
              <a:rPr lang="ru-RU" sz="4800" dirty="0">
                <a:solidFill>
                  <a:schemeClr val="accent2">
                    <a:lumMod val="75000"/>
                  </a:schemeClr>
                </a:solidFill>
              </a:rPr>
              <a:t>. – Томск : </a:t>
            </a:r>
            <a:r>
              <a:rPr lang="ru-RU" sz="4800" dirty="0" err="1">
                <a:solidFill>
                  <a:schemeClr val="accent2">
                    <a:lumMod val="75000"/>
                  </a:schemeClr>
                </a:solidFill>
              </a:rPr>
              <a:t>Кубуч</a:t>
            </a:r>
            <a:r>
              <a:rPr lang="ru-RU" sz="4800" dirty="0">
                <a:solidFill>
                  <a:schemeClr val="accent2">
                    <a:lumMod val="75000"/>
                  </a:schemeClr>
                </a:solidFill>
              </a:rPr>
              <a:t>, 1932. – 399 с.</a:t>
            </a:r>
          </a:p>
          <a:p>
            <a:pPr fontAlgn="base"/>
            <a:r>
              <a:rPr lang="ru-RU" sz="4800" b="1" dirty="0" err="1">
                <a:solidFill>
                  <a:schemeClr val="accent2">
                    <a:lumMod val="75000"/>
                  </a:schemeClr>
                </a:solidFill>
              </a:rPr>
              <a:t>Белогорцев</a:t>
            </a:r>
            <a:r>
              <a:rPr lang="ru-RU" sz="4800" b="1" dirty="0">
                <a:solidFill>
                  <a:schemeClr val="accent2">
                    <a:lumMod val="75000"/>
                  </a:schemeClr>
                </a:solidFill>
              </a:rPr>
              <a:t> И.Д.</a:t>
            </a:r>
            <a:r>
              <a:rPr lang="ru-RU" sz="4800" dirty="0">
                <a:solidFill>
                  <a:schemeClr val="accent2">
                    <a:lumMod val="75000"/>
                  </a:schemeClr>
                </a:solidFill>
              </a:rPr>
              <a:t> Архитекторы Новосибирска : к 10-летию орг. </a:t>
            </a:r>
            <a:r>
              <a:rPr lang="ru-RU" sz="4800" dirty="0" err="1">
                <a:solidFill>
                  <a:schemeClr val="accent2">
                    <a:lumMod val="75000"/>
                  </a:schemeClr>
                </a:solidFill>
              </a:rPr>
              <a:t>Новосиб</a:t>
            </a:r>
            <a:r>
              <a:rPr lang="ru-RU" sz="4800" dirty="0">
                <a:solidFill>
                  <a:schemeClr val="accent2">
                    <a:lumMod val="75000"/>
                  </a:schemeClr>
                </a:solidFill>
              </a:rPr>
              <a:t>. </a:t>
            </a:r>
            <a:r>
              <a:rPr lang="ru-RU" sz="4800" dirty="0" err="1">
                <a:solidFill>
                  <a:schemeClr val="accent2">
                    <a:lumMod val="75000"/>
                  </a:schemeClr>
                </a:solidFill>
              </a:rPr>
              <a:t>отд-ния</a:t>
            </a:r>
            <a:r>
              <a:rPr lang="ru-RU" sz="4800" dirty="0">
                <a:solidFill>
                  <a:schemeClr val="accent2">
                    <a:lumMod val="75000"/>
                  </a:schemeClr>
                </a:solidFill>
              </a:rPr>
              <a:t> Союза Совет. архитекторов / И. Д. </a:t>
            </a:r>
            <a:r>
              <a:rPr lang="ru-RU" sz="4800" dirty="0" err="1">
                <a:solidFill>
                  <a:schemeClr val="accent2">
                    <a:lumMod val="75000"/>
                  </a:schemeClr>
                </a:solidFill>
              </a:rPr>
              <a:t>Белогорцев</a:t>
            </a:r>
            <a:r>
              <a:rPr lang="ru-RU" sz="4800" dirty="0">
                <a:solidFill>
                  <a:schemeClr val="accent2">
                    <a:lumMod val="75000"/>
                  </a:schemeClr>
                </a:solidFill>
              </a:rPr>
              <a:t>. - Новосибирск : [б. и.], 1945. - 63 с. : ил.</a:t>
            </a:r>
          </a:p>
          <a:p>
            <a:pPr fontAlgn="base"/>
            <a:r>
              <a:rPr lang="ru-RU" sz="4800" dirty="0">
                <a:solidFill>
                  <a:schemeClr val="accent2">
                    <a:lumMod val="75000"/>
                  </a:schemeClr>
                </a:solidFill>
              </a:rPr>
              <a:t>Новосибирск архитектора Андрея Дмитриевича </a:t>
            </a:r>
            <a:r>
              <a:rPr lang="ru-RU" sz="4800" dirty="0" err="1">
                <a:solidFill>
                  <a:schemeClr val="accent2">
                    <a:lumMod val="75000"/>
                  </a:schemeClr>
                </a:solidFill>
              </a:rPr>
              <a:t>Крячкова</a:t>
            </a:r>
            <a:r>
              <a:rPr lang="ru-RU" sz="4800" dirty="0">
                <a:solidFill>
                  <a:schemeClr val="accent2">
                    <a:lumMod val="75000"/>
                  </a:schemeClr>
                </a:solidFill>
              </a:rPr>
              <a:t> [</a:t>
            </a:r>
            <a:r>
              <a:rPr lang="ru-RU" sz="4800" dirty="0" err="1">
                <a:solidFill>
                  <a:schemeClr val="accent2">
                    <a:lumMod val="75000"/>
                  </a:schemeClr>
                </a:solidFill>
              </a:rPr>
              <a:t>Изоматериал</a:t>
            </a:r>
            <a:r>
              <a:rPr lang="ru-RU" sz="4800" dirty="0">
                <a:solidFill>
                  <a:schemeClr val="accent2">
                    <a:lumMod val="75000"/>
                  </a:schemeClr>
                </a:solidFill>
              </a:rPr>
              <a:t>] : 24 открытки / Музей истории архитектуры Сибири им. С. Н. </a:t>
            </a:r>
            <a:r>
              <a:rPr lang="ru-RU" sz="4800" dirty="0" err="1">
                <a:solidFill>
                  <a:schemeClr val="accent2">
                    <a:lumMod val="75000"/>
                  </a:schemeClr>
                </a:solidFill>
              </a:rPr>
              <a:t>Баландина</a:t>
            </a:r>
            <a:r>
              <a:rPr lang="ru-RU" sz="4800" dirty="0">
                <a:solidFill>
                  <a:schemeClr val="accent2">
                    <a:lumMod val="75000"/>
                  </a:schemeClr>
                </a:solidFill>
              </a:rPr>
              <a:t> [и др.] ; сост.: Д. Д. </a:t>
            </a:r>
            <a:r>
              <a:rPr lang="ru-RU" sz="4800" dirty="0" err="1">
                <a:solidFill>
                  <a:schemeClr val="accent2">
                    <a:lumMod val="75000"/>
                  </a:schemeClr>
                </a:solidFill>
              </a:rPr>
              <a:t>Бушма</a:t>
            </a:r>
            <a:r>
              <a:rPr lang="ru-RU" sz="4800" dirty="0">
                <a:solidFill>
                  <a:schemeClr val="accent2">
                    <a:lumMod val="75000"/>
                  </a:schemeClr>
                </a:solidFill>
              </a:rPr>
              <a:t> [и др.]. – Новосибирск : [б. и.], 2010. – 24 л.</a:t>
            </a:r>
          </a:p>
          <a:p>
            <a:pPr fontAlgn="base"/>
            <a:r>
              <a:rPr lang="ru-RU" sz="4800" b="1" dirty="0" err="1">
                <a:solidFill>
                  <a:schemeClr val="accent2">
                    <a:lumMod val="75000"/>
                  </a:schemeClr>
                </a:solidFill>
              </a:rPr>
              <a:t>Баландин</a:t>
            </a:r>
            <a:r>
              <a:rPr lang="ru-RU" sz="4800" b="1" dirty="0">
                <a:solidFill>
                  <a:schemeClr val="accent2">
                    <a:lumMod val="75000"/>
                  </a:schemeClr>
                </a:solidFill>
              </a:rPr>
              <a:t>, С.</a:t>
            </a:r>
            <a:r>
              <a:rPr lang="ru-RU" sz="4800" dirty="0">
                <a:solidFill>
                  <a:schemeClr val="accent2">
                    <a:lumMod val="75000"/>
                  </a:schemeClr>
                </a:solidFill>
              </a:rPr>
              <a:t> Архитектор [А.Д.] </a:t>
            </a:r>
            <a:r>
              <a:rPr lang="ru-RU" sz="4800" dirty="0" err="1">
                <a:solidFill>
                  <a:schemeClr val="accent2">
                    <a:lumMod val="75000"/>
                  </a:schemeClr>
                </a:solidFill>
              </a:rPr>
              <a:t>Крячков</a:t>
            </a:r>
            <a:r>
              <a:rPr lang="ru-RU" sz="4800" dirty="0">
                <a:solidFill>
                  <a:schemeClr val="accent2">
                    <a:lumMod val="75000"/>
                  </a:schemeClr>
                </a:solidFill>
              </a:rPr>
              <a:t> : [об архит., по проектам которого создан архит. ансамбль </a:t>
            </a:r>
            <a:r>
              <a:rPr lang="ru-RU" sz="4800" dirty="0" err="1">
                <a:solidFill>
                  <a:schemeClr val="accent2">
                    <a:lumMod val="75000"/>
                  </a:schemeClr>
                </a:solidFill>
              </a:rPr>
              <a:t>Новониколаевска-Новосибирска</a:t>
            </a:r>
            <a:r>
              <a:rPr lang="ru-RU" sz="4800" dirty="0">
                <a:solidFill>
                  <a:schemeClr val="accent2">
                    <a:lumMod val="75000"/>
                  </a:schemeClr>
                </a:solidFill>
              </a:rPr>
              <a:t>. 1876–1950 гг.] / С. </a:t>
            </a:r>
            <a:r>
              <a:rPr lang="ru-RU" sz="4800" dirty="0" err="1">
                <a:solidFill>
                  <a:schemeClr val="accent2">
                    <a:lumMod val="75000"/>
                  </a:schemeClr>
                </a:solidFill>
              </a:rPr>
              <a:t>Баландин</a:t>
            </a:r>
            <a:r>
              <a:rPr lang="ru-RU" sz="4800" dirty="0">
                <a:solidFill>
                  <a:schemeClr val="accent2">
                    <a:lumMod val="75000"/>
                  </a:schemeClr>
                </a:solidFill>
              </a:rPr>
              <a:t> // Созвездие земляков. – Новосибирск: РИЦ правления </a:t>
            </a:r>
            <a:r>
              <a:rPr lang="ru-RU" sz="4800" dirty="0" err="1">
                <a:solidFill>
                  <a:schemeClr val="accent2">
                    <a:lumMod val="75000"/>
                  </a:schemeClr>
                </a:solidFill>
              </a:rPr>
              <a:t>Новосиб</a:t>
            </a:r>
            <a:r>
              <a:rPr lang="ru-RU" sz="4800" dirty="0">
                <a:solidFill>
                  <a:schemeClr val="accent2">
                    <a:lumMod val="75000"/>
                  </a:schemeClr>
                </a:solidFill>
              </a:rPr>
              <a:t>. обл. орг. общества книголюбов. – 2008. - С. 32–43 : ил., </a:t>
            </a:r>
            <a:r>
              <a:rPr lang="ru-RU" sz="4800" dirty="0" err="1">
                <a:solidFill>
                  <a:schemeClr val="accent2">
                    <a:lumMod val="75000"/>
                  </a:schemeClr>
                </a:solidFill>
              </a:rPr>
              <a:t>портр</a:t>
            </a:r>
            <a:r>
              <a:rPr lang="ru-RU" sz="4800" dirty="0">
                <a:solidFill>
                  <a:schemeClr val="accent2">
                    <a:lumMod val="75000"/>
                  </a:schemeClr>
                </a:solidFill>
              </a:rPr>
              <a:t>.</a:t>
            </a:r>
          </a:p>
          <a:p>
            <a:pPr fontAlgn="base"/>
            <a:r>
              <a:rPr lang="ru-RU" sz="4800" b="1" dirty="0">
                <a:solidFill>
                  <a:schemeClr val="accent2">
                    <a:lumMod val="75000"/>
                  </a:schemeClr>
                </a:solidFill>
              </a:rPr>
              <a:t>Смирнова, А. </a:t>
            </a:r>
            <a:r>
              <a:rPr lang="ru-RU" sz="4800" dirty="0">
                <a:solidFill>
                  <a:schemeClr val="accent2">
                    <a:lumMod val="75000"/>
                  </a:schemeClr>
                </a:solidFill>
              </a:rPr>
              <a:t>Человек века : [воспоминания внучки А.Д. </a:t>
            </a:r>
            <a:r>
              <a:rPr lang="ru-RU" sz="4800" dirty="0" err="1">
                <a:solidFill>
                  <a:schemeClr val="accent2">
                    <a:lumMod val="75000"/>
                  </a:schemeClr>
                </a:solidFill>
              </a:rPr>
              <a:t>Крячкова</a:t>
            </a:r>
            <a:r>
              <a:rPr lang="ru-RU" sz="4800" dirty="0">
                <a:solidFill>
                  <a:schemeClr val="accent2">
                    <a:lumMod val="75000"/>
                  </a:schemeClr>
                </a:solidFill>
              </a:rPr>
              <a:t> о своем детстве и деде] / А. Смирнова // Созвездие земляков. – Новосибирск: РИЦ правления </a:t>
            </a:r>
            <a:r>
              <a:rPr lang="ru-RU" sz="4800" dirty="0" err="1">
                <a:solidFill>
                  <a:schemeClr val="accent2">
                    <a:lumMod val="75000"/>
                  </a:schemeClr>
                </a:solidFill>
              </a:rPr>
              <a:t>Новосиб</a:t>
            </a:r>
            <a:r>
              <a:rPr lang="ru-RU" sz="4800" dirty="0">
                <a:solidFill>
                  <a:schemeClr val="accent2">
                    <a:lumMod val="75000"/>
                  </a:schemeClr>
                </a:solidFill>
              </a:rPr>
              <a:t>. обл. орг. общества книголюбов. – 2008. – С. 44–53</a:t>
            </a:r>
          </a:p>
          <a:p>
            <a:pPr fontAlgn="base"/>
            <a:r>
              <a:rPr lang="ru-RU" sz="4800" b="1" dirty="0" err="1">
                <a:solidFill>
                  <a:schemeClr val="accent2">
                    <a:lumMod val="75000"/>
                  </a:schemeClr>
                </a:solidFill>
              </a:rPr>
              <a:t>Усепян</a:t>
            </a:r>
            <a:r>
              <a:rPr lang="ru-RU" sz="4800" b="1" dirty="0">
                <a:solidFill>
                  <a:schemeClr val="accent2">
                    <a:lumMod val="75000"/>
                  </a:schemeClr>
                </a:solidFill>
              </a:rPr>
              <a:t>, </a:t>
            </a:r>
            <a:r>
              <a:rPr lang="ru-RU" sz="4800" b="1" dirty="0" err="1">
                <a:solidFill>
                  <a:schemeClr val="accent2">
                    <a:lumMod val="75000"/>
                  </a:schemeClr>
                </a:solidFill>
              </a:rPr>
              <a:t>Лина</a:t>
            </a:r>
            <a:r>
              <a:rPr lang="ru-RU" sz="4800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4800" b="1" dirty="0" err="1">
                <a:solidFill>
                  <a:schemeClr val="accent2">
                    <a:lumMod val="75000"/>
                  </a:schemeClr>
                </a:solidFill>
              </a:rPr>
              <a:t>Хачиковна</a:t>
            </a:r>
            <a:r>
              <a:rPr lang="ru-RU" sz="4800" b="1" dirty="0">
                <a:solidFill>
                  <a:schemeClr val="accent2">
                    <a:lumMod val="75000"/>
                  </a:schemeClr>
                </a:solidFill>
              </a:rPr>
              <a:t>. </a:t>
            </a:r>
            <a:r>
              <a:rPr lang="ru-RU" sz="4800" dirty="0">
                <a:solidFill>
                  <a:schemeClr val="accent2">
                    <a:lumMod val="75000"/>
                  </a:schemeClr>
                </a:solidFill>
              </a:rPr>
              <a:t>Письма архитектора: деловая переписка А. Д. </a:t>
            </a:r>
            <a:r>
              <a:rPr lang="ru-RU" sz="4800" dirty="0" err="1">
                <a:solidFill>
                  <a:schemeClr val="accent2">
                    <a:lumMod val="75000"/>
                  </a:schemeClr>
                </a:solidFill>
              </a:rPr>
              <a:t>Крячкова</a:t>
            </a:r>
            <a:r>
              <a:rPr lang="ru-RU" sz="4800" dirty="0">
                <a:solidFill>
                  <a:schemeClr val="accent2">
                    <a:lumMod val="75000"/>
                  </a:schemeClr>
                </a:solidFill>
              </a:rPr>
              <a:t> : [анализ писем архитектора из фонда Музея истории архитектуры Сибири им. С. Н. </a:t>
            </a:r>
            <a:r>
              <a:rPr lang="ru-RU" sz="4800" dirty="0" err="1">
                <a:solidFill>
                  <a:schemeClr val="accent2">
                    <a:lumMod val="75000"/>
                  </a:schemeClr>
                </a:solidFill>
              </a:rPr>
              <a:t>Баландина</a:t>
            </a:r>
            <a:r>
              <a:rPr lang="ru-RU" sz="4800" dirty="0">
                <a:solidFill>
                  <a:schemeClr val="accent2">
                    <a:lumMod val="75000"/>
                  </a:schemeClr>
                </a:solidFill>
              </a:rPr>
              <a:t>] / Л. Х. </a:t>
            </a:r>
            <a:r>
              <a:rPr lang="ru-RU" sz="4800" dirty="0" err="1">
                <a:solidFill>
                  <a:schemeClr val="accent2">
                    <a:lumMod val="75000"/>
                  </a:schemeClr>
                </a:solidFill>
              </a:rPr>
              <a:t>Усепян</a:t>
            </a:r>
            <a:r>
              <a:rPr lang="ru-RU" sz="4800" dirty="0">
                <a:solidFill>
                  <a:schemeClr val="accent2">
                    <a:lumMod val="75000"/>
                  </a:schemeClr>
                </a:solidFill>
              </a:rPr>
              <a:t> // Дорогие сердцу строчки .... – Новосибирск: [б. и.]. – 2013. – С. 118–154 : ил.</a:t>
            </a:r>
          </a:p>
          <a:p>
            <a:pPr fontAlgn="base"/>
            <a:r>
              <a:rPr lang="ru-RU" sz="4800" b="1" dirty="0" err="1">
                <a:solidFill>
                  <a:schemeClr val="accent2">
                    <a:lumMod val="75000"/>
                  </a:schemeClr>
                </a:solidFill>
              </a:rPr>
              <a:t>Баландин</a:t>
            </a:r>
            <a:r>
              <a:rPr lang="ru-RU" sz="4800" b="1" dirty="0">
                <a:solidFill>
                  <a:schemeClr val="accent2">
                    <a:lumMod val="75000"/>
                  </a:schemeClr>
                </a:solidFill>
              </a:rPr>
              <a:t>, С. Н. </a:t>
            </a:r>
            <a:r>
              <a:rPr lang="ru-RU" sz="4800" dirty="0">
                <a:solidFill>
                  <a:schemeClr val="accent2">
                    <a:lumMod val="75000"/>
                  </a:schemeClr>
                </a:solidFill>
              </a:rPr>
              <a:t>Зодчий нашего города : [беседа с проф. кафедры ист. архит. </a:t>
            </a:r>
            <a:r>
              <a:rPr lang="ru-RU" sz="4800" dirty="0" err="1">
                <a:solidFill>
                  <a:schemeClr val="accent2">
                    <a:lumMod val="75000"/>
                  </a:schemeClr>
                </a:solidFill>
              </a:rPr>
              <a:t>Новосиб</a:t>
            </a:r>
            <a:r>
              <a:rPr lang="ru-RU" sz="4800" dirty="0">
                <a:solidFill>
                  <a:schemeClr val="accent2">
                    <a:lumMod val="75000"/>
                  </a:schemeClr>
                </a:solidFill>
              </a:rPr>
              <a:t>. </a:t>
            </a:r>
            <a:r>
              <a:rPr lang="ru-RU" sz="4800" dirty="0" err="1">
                <a:solidFill>
                  <a:schemeClr val="accent2">
                    <a:lumMod val="75000"/>
                  </a:schemeClr>
                </a:solidFill>
              </a:rPr>
              <a:t>гос</a:t>
            </a:r>
            <a:r>
              <a:rPr lang="ru-RU" sz="4800" dirty="0">
                <a:solidFill>
                  <a:schemeClr val="accent2">
                    <a:lumMod val="75000"/>
                  </a:schemeClr>
                </a:solidFill>
              </a:rPr>
              <a:t>. </a:t>
            </a:r>
            <a:r>
              <a:rPr lang="ru-RU" sz="4800" dirty="0" err="1">
                <a:solidFill>
                  <a:schemeClr val="accent2">
                    <a:lumMod val="75000"/>
                  </a:schemeClr>
                </a:solidFill>
              </a:rPr>
              <a:t>архит.-худож</a:t>
            </a:r>
            <a:r>
              <a:rPr lang="ru-RU" sz="4800" dirty="0">
                <a:solidFill>
                  <a:schemeClr val="accent2">
                    <a:lumMod val="75000"/>
                  </a:schemeClr>
                </a:solidFill>
              </a:rPr>
              <a:t>. акад., авт. работ о жизни и деятельности А.Д. </a:t>
            </a:r>
            <a:r>
              <a:rPr lang="ru-RU" sz="4800" dirty="0" err="1">
                <a:solidFill>
                  <a:schemeClr val="accent2">
                    <a:lumMod val="75000"/>
                  </a:schemeClr>
                </a:solidFill>
              </a:rPr>
              <a:t>Крячкова</a:t>
            </a:r>
            <a:r>
              <a:rPr lang="ru-RU" sz="4800" dirty="0">
                <a:solidFill>
                  <a:schemeClr val="accent2">
                    <a:lumMod val="75000"/>
                  </a:schemeClr>
                </a:solidFill>
              </a:rPr>
              <a:t>, о его работе над кн. об архитектуре] / Вел В.Журавлев / С. Н. </a:t>
            </a:r>
            <a:r>
              <a:rPr lang="ru-RU" sz="4800" dirty="0" err="1">
                <a:solidFill>
                  <a:schemeClr val="accent2">
                    <a:lumMod val="75000"/>
                  </a:schemeClr>
                </a:solidFill>
              </a:rPr>
              <a:t>Баландин</a:t>
            </a:r>
            <a:r>
              <a:rPr lang="ru-RU" sz="4800" dirty="0">
                <a:solidFill>
                  <a:schemeClr val="accent2">
                    <a:lumMod val="75000"/>
                  </a:schemeClr>
                </a:solidFill>
              </a:rPr>
              <a:t> // Ведомости </a:t>
            </a:r>
            <a:r>
              <a:rPr lang="ru-RU" sz="4800" dirty="0" err="1">
                <a:solidFill>
                  <a:schemeClr val="accent2">
                    <a:lumMod val="75000"/>
                  </a:schemeClr>
                </a:solidFill>
              </a:rPr>
              <a:t>Новосиб</a:t>
            </a:r>
            <a:r>
              <a:rPr lang="ru-RU" sz="4800" dirty="0">
                <a:solidFill>
                  <a:schemeClr val="accent2">
                    <a:lumMod val="75000"/>
                  </a:schemeClr>
                </a:solidFill>
              </a:rPr>
              <a:t>. обл. Совета депутатов. – 2001, № 49 (30 </a:t>
            </a:r>
            <a:r>
              <a:rPr lang="ru-RU" sz="4800" dirty="0" err="1">
                <a:solidFill>
                  <a:schemeClr val="accent2">
                    <a:lumMod val="75000"/>
                  </a:schemeClr>
                </a:solidFill>
              </a:rPr>
              <a:t>нояб</a:t>
            </a:r>
            <a:r>
              <a:rPr lang="ru-RU" sz="4800" dirty="0">
                <a:solidFill>
                  <a:schemeClr val="accent2">
                    <a:lumMod val="75000"/>
                  </a:schemeClr>
                </a:solidFill>
              </a:rPr>
              <a:t>.). – С. 29</a:t>
            </a:r>
          </a:p>
          <a:p>
            <a:pPr fontAlgn="base"/>
            <a:r>
              <a:rPr lang="ru-RU" sz="4800" b="1" dirty="0" err="1">
                <a:solidFill>
                  <a:schemeClr val="accent2">
                    <a:lumMod val="75000"/>
                  </a:schemeClr>
                </a:solidFill>
              </a:rPr>
              <a:t>Кузменкина</a:t>
            </a:r>
            <a:r>
              <a:rPr lang="ru-RU" sz="4800" b="1" dirty="0">
                <a:solidFill>
                  <a:schemeClr val="accent2">
                    <a:lumMod val="75000"/>
                  </a:schemeClr>
                </a:solidFill>
              </a:rPr>
              <a:t>, Л.</a:t>
            </a:r>
            <a:r>
              <a:rPr lang="ru-RU" sz="4800" dirty="0">
                <a:solidFill>
                  <a:schemeClr val="accent2">
                    <a:lumMod val="75000"/>
                  </a:schemeClr>
                </a:solidFill>
              </a:rPr>
              <a:t> Весь город – памятник ему : [к 130-летию А.Д. </a:t>
            </a:r>
            <a:r>
              <a:rPr lang="ru-RU" sz="4800" dirty="0" err="1">
                <a:solidFill>
                  <a:schemeClr val="accent2">
                    <a:lumMod val="75000"/>
                  </a:schemeClr>
                </a:solidFill>
              </a:rPr>
              <a:t>Крячкова</a:t>
            </a:r>
            <a:r>
              <a:rPr lang="ru-RU" sz="4800" dirty="0">
                <a:solidFill>
                  <a:schemeClr val="accent2">
                    <a:lumMod val="75000"/>
                  </a:schemeClr>
                </a:solidFill>
              </a:rPr>
              <a:t>, </a:t>
            </a:r>
            <a:r>
              <a:rPr lang="ru-RU" sz="4800" dirty="0" err="1">
                <a:solidFill>
                  <a:schemeClr val="accent2">
                    <a:lumMod val="75000"/>
                  </a:schemeClr>
                </a:solidFill>
              </a:rPr>
              <a:t>сиб</a:t>
            </a:r>
            <a:r>
              <a:rPr lang="ru-RU" sz="4800" dirty="0">
                <a:solidFill>
                  <a:schemeClr val="accent2">
                    <a:lumMod val="75000"/>
                  </a:schemeClr>
                </a:solidFill>
              </a:rPr>
              <a:t>. архитектора, инженера, ученого и педагога о его жизни, домах, </a:t>
            </a:r>
            <a:r>
              <a:rPr lang="ru-RU" sz="4800" dirty="0" err="1">
                <a:solidFill>
                  <a:schemeClr val="accent2">
                    <a:lumMod val="75000"/>
                  </a:schemeClr>
                </a:solidFill>
              </a:rPr>
              <a:t>постр</a:t>
            </a:r>
            <a:r>
              <a:rPr lang="ru-RU" sz="4800" dirty="0">
                <a:solidFill>
                  <a:schemeClr val="accent2">
                    <a:lumMod val="75000"/>
                  </a:schemeClr>
                </a:solidFill>
              </a:rPr>
              <a:t>. по его проектам в </a:t>
            </a:r>
            <a:r>
              <a:rPr lang="ru-RU" sz="4800" dirty="0" err="1">
                <a:solidFill>
                  <a:schemeClr val="accent2">
                    <a:lumMod val="75000"/>
                  </a:schemeClr>
                </a:solidFill>
              </a:rPr>
              <a:t>Новониколаевске-Новосибирске</a:t>
            </a:r>
            <a:r>
              <a:rPr lang="ru-RU" sz="4800" dirty="0">
                <a:solidFill>
                  <a:schemeClr val="accent2">
                    <a:lumMod val="75000"/>
                  </a:schemeClr>
                </a:solidFill>
              </a:rPr>
              <a:t>] / Л. </a:t>
            </a:r>
            <a:r>
              <a:rPr lang="ru-RU" sz="4800" dirty="0" err="1">
                <a:solidFill>
                  <a:schemeClr val="accent2">
                    <a:lumMod val="75000"/>
                  </a:schemeClr>
                </a:solidFill>
              </a:rPr>
              <a:t>Кузменкина</a:t>
            </a:r>
            <a:r>
              <a:rPr lang="ru-RU" sz="4800" dirty="0">
                <a:solidFill>
                  <a:schemeClr val="accent2">
                    <a:lumMod val="75000"/>
                  </a:schemeClr>
                </a:solidFill>
              </a:rPr>
              <a:t> // Вечерний Новосибирск. – 2006, № 227 (25 </a:t>
            </a:r>
            <a:r>
              <a:rPr lang="ru-RU" sz="4800" dirty="0" err="1">
                <a:solidFill>
                  <a:schemeClr val="accent2">
                    <a:lumMod val="75000"/>
                  </a:schemeClr>
                </a:solidFill>
              </a:rPr>
              <a:t>нояб</a:t>
            </a:r>
            <a:r>
              <a:rPr lang="ru-RU" sz="4800" dirty="0">
                <a:solidFill>
                  <a:schemeClr val="accent2">
                    <a:lumMod val="75000"/>
                  </a:schemeClr>
                </a:solidFill>
              </a:rPr>
              <a:t>.). – С. 3 : ил.</a:t>
            </a:r>
          </a:p>
          <a:p>
            <a:pPr fontAlgn="base"/>
            <a:r>
              <a:rPr lang="ru-RU" sz="4800" b="1" dirty="0" err="1">
                <a:solidFill>
                  <a:schemeClr val="accent2">
                    <a:lumMod val="75000"/>
                  </a:schemeClr>
                </a:solidFill>
              </a:rPr>
              <a:t>Бушма</a:t>
            </a:r>
            <a:r>
              <a:rPr lang="ru-RU" sz="4800" b="1" dirty="0">
                <a:solidFill>
                  <a:schemeClr val="accent2">
                    <a:lumMod val="75000"/>
                  </a:schemeClr>
                </a:solidFill>
              </a:rPr>
              <a:t>, Д. </a:t>
            </a:r>
            <a:r>
              <a:rPr lang="ru-RU" sz="4800" dirty="0">
                <a:solidFill>
                  <a:schemeClr val="accent2">
                    <a:lumMod val="75000"/>
                  </a:schemeClr>
                </a:solidFill>
              </a:rPr>
              <a:t>Здания сибирского зодчего по-прежнему современны : [о роли А. Д. </a:t>
            </a:r>
            <a:r>
              <a:rPr lang="ru-RU" sz="4800" dirty="0" err="1">
                <a:solidFill>
                  <a:schemeClr val="accent2">
                    <a:lumMod val="75000"/>
                  </a:schemeClr>
                </a:solidFill>
              </a:rPr>
              <a:t>Крячкова</a:t>
            </a:r>
            <a:r>
              <a:rPr lang="ru-RU" sz="4800" dirty="0">
                <a:solidFill>
                  <a:schemeClr val="accent2">
                    <a:lumMod val="75000"/>
                  </a:schemeClr>
                </a:solidFill>
              </a:rPr>
              <a:t> в формировании архитектур. облика Новосибирска] / Д. </a:t>
            </a:r>
            <a:r>
              <a:rPr lang="ru-RU" sz="4800" dirty="0" err="1">
                <a:solidFill>
                  <a:schemeClr val="accent2">
                    <a:lumMod val="75000"/>
                  </a:schemeClr>
                </a:solidFill>
              </a:rPr>
              <a:t>Бушма</a:t>
            </a:r>
            <a:r>
              <a:rPr lang="ru-RU" sz="4800" dirty="0">
                <a:solidFill>
                  <a:schemeClr val="accent2">
                    <a:lumMod val="75000"/>
                  </a:schemeClr>
                </a:solidFill>
              </a:rPr>
              <a:t>, Т. </a:t>
            </a:r>
            <a:r>
              <a:rPr lang="ru-RU" sz="4800" dirty="0" err="1">
                <a:solidFill>
                  <a:schemeClr val="accent2">
                    <a:lumMod val="75000"/>
                  </a:schemeClr>
                </a:solidFill>
              </a:rPr>
              <a:t>Тарновская</a:t>
            </a:r>
            <a:r>
              <a:rPr lang="ru-RU" sz="4800" dirty="0">
                <a:solidFill>
                  <a:schemeClr val="accent2">
                    <a:lumMod val="75000"/>
                  </a:schemeClr>
                </a:solidFill>
              </a:rPr>
              <a:t> // Новосибирск – одна семья. – 2011, [№ 9]. – С. 26 : ил., </a:t>
            </a:r>
            <a:r>
              <a:rPr lang="ru-RU" sz="4800" dirty="0" err="1">
                <a:solidFill>
                  <a:schemeClr val="accent2">
                    <a:lumMod val="75000"/>
                  </a:schemeClr>
                </a:solidFill>
              </a:rPr>
              <a:t>портр</a:t>
            </a:r>
            <a:r>
              <a:rPr lang="ru-RU" sz="4800" dirty="0">
                <a:solidFill>
                  <a:schemeClr val="accent2">
                    <a:lumMod val="75000"/>
                  </a:schemeClr>
                </a:solidFill>
              </a:rPr>
              <a:t>.</a:t>
            </a:r>
          </a:p>
          <a:p>
            <a:pPr fontAlgn="base"/>
            <a:r>
              <a:rPr lang="ru-RU" sz="4800" b="1" dirty="0" err="1">
                <a:solidFill>
                  <a:schemeClr val="accent2">
                    <a:lumMod val="75000"/>
                  </a:schemeClr>
                </a:solidFill>
              </a:rPr>
              <a:t>Чибряков</a:t>
            </a:r>
            <a:r>
              <a:rPr lang="ru-RU" sz="4800" b="1" dirty="0">
                <a:solidFill>
                  <a:schemeClr val="accent2">
                    <a:lumMod val="75000"/>
                  </a:schemeClr>
                </a:solidFill>
              </a:rPr>
              <a:t>, Г. Г. </a:t>
            </a:r>
            <a:r>
              <a:rPr lang="ru-RU" sz="4800" dirty="0">
                <a:solidFill>
                  <a:schemeClr val="accent2">
                    <a:lumMod val="75000"/>
                  </a:schemeClr>
                </a:solidFill>
              </a:rPr>
              <a:t>Первый зодчий Сибири : [о жизни и деятельности архитектора А. Д. </a:t>
            </a:r>
            <a:r>
              <a:rPr lang="ru-RU" sz="4800" dirty="0" err="1">
                <a:solidFill>
                  <a:schemeClr val="accent2">
                    <a:lumMod val="75000"/>
                  </a:schemeClr>
                </a:solidFill>
              </a:rPr>
              <a:t>Крячкова</a:t>
            </a:r>
            <a:r>
              <a:rPr lang="ru-RU" sz="4800" dirty="0">
                <a:solidFill>
                  <a:schemeClr val="accent2">
                    <a:lumMod val="75000"/>
                  </a:schemeClr>
                </a:solidFill>
              </a:rPr>
              <a:t> (1876–1950)] / Г. Г. </a:t>
            </a:r>
            <a:r>
              <a:rPr lang="ru-RU" sz="4800" dirty="0" err="1">
                <a:solidFill>
                  <a:schemeClr val="accent2">
                    <a:lumMod val="75000"/>
                  </a:schemeClr>
                </a:solidFill>
              </a:rPr>
              <a:t>Чибряков</a:t>
            </a:r>
            <a:r>
              <a:rPr lang="ru-RU" sz="4800" dirty="0">
                <a:solidFill>
                  <a:schemeClr val="accent2">
                    <a:lumMod val="75000"/>
                  </a:schemeClr>
                </a:solidFill>
              </a:rPr>
              <a:t> // Региональные архитектурно-художественные школы. – Новосибирск: </a:t>
            </a:r>
            <a:r>
              <a:rPr lang="ru-RU" sz="4800" dirty="0" err="1">
                <a:solidFill>
                  <a:schemeClr val="accent2">
                    <a:lumMod val="75000"/>
                  </a:schemeClr>
                </a:solidFill>
              </a:rPr>
              <a:t>Новосиб</a:t>
            </a:r>
            <a:r>
              <a:rPr lang="ru-RU" sz="4800" dirty="0">
                <a:solidFill>
                  <a:schemeClr val="accent2">
                    <a:lumMod val="75000"/>
                  </a:schemeClr>
                </a:solidFill>
              </a:rPr>
              <a:t>. </a:t>
            </a:r>
            <a:r>
              <a:rPr lang="ru-RU" sz="4800" dirty="0" err="1">
                <a:solidFill>
                  <a:schemeClr val="accent2">
                    <a:lumMod val="75000"/>
                  </a:schemeClr>
                </a:solidFill>
              </a:rPr>
              <a:t>гос</a:t>
            </a:r>
            <a:r>
              <a:rPr lang="ru-RU" sz="4800" dirty="0">
                <a:solidFill>
                  <a:schemeClr val="accent2">
                    <a:lumMod val="75000"/>
                  </a:schemeClr>
                </a:solidFill>
              </a:rPr>
              <a:t>. </a:t>
            </a:r>
            <a:r>
              <a:rPr lang="ru-RU" sz="4800" dirty="0" err="1">
                <a:solidFill>
                  <a:schemeClr val="accent2">
                    <a:lumMod val="75000"/>
                  </a:schemeClr>
                </a:solidFill>
              </a:rPr>
              <a:t>арх.-худож</a:t>
            </a:r>
            <a:r>
              <a:rPr lang="ru-RU" sz="4800" dirty="0">
                <a:solidFill>
                  <a:schemeClr val="accent2">
                    <a:lumMod val="75000"/>
                  </a:schemeClr>
                </a:solidFill>
              </a:rPr>
              <a:t>. академия. – 2012. – С. 208–211 : ил.</a:t>
            </a:r>
          </a:p>
          <a:p>
            <a:pPr fontAlgn="base"/>
            <a:r>
              <a:rPr lang="ru-RU" sz="4800" b="1" dirty="0" err="1">
                <a:solidFill>
                  <a:schemeClr val="accent2">
                    <a:lumMod val="75000"/>
                  </a:schemeClr>
                </a:solidFill>
              </a:rPr>
              <a:t>Халикова</a:t>
            </a:r>
            <a:r>
              <a:rPr lang="ru-RU" sz="4800" b="1" dirty="0">
                <a:solidFill>
                  <a:schemeClr val="accent2">
                    <a:lumMod val="75000"/>
                  </a:schemeClr>
                </a:solidFill>
              </a:rPr>
              <a:t>, Елена. </a:t>
            </a:r>
            <a:r>
              <a:rPr lang="ru-RU" sz="4800" dirty="0">
                <a:solidFill>
                  <a:schemeClr val="accent2">
                    <a:lumMod val="75000"/>
                  </a:schemeClr>
                </a:solidFill>
              </a:rPr>
              <a:t>Поэт архитектуры : [очерк о жизни и творчестве </a:t>
            </a:r>
            <a:r>
              <a:rPr lang="ru-RU" sz="4800" dirty="0" err="1">
                <a:solidFill>
                  <a:schemeClr val="accent2">
                    <a:lumMod val="75000"/>
                  </a:schemeClr>
                </a:solidFill>
              </a:rPr>
              <a:t>новосиб</a:t>
            </a:r>
            <a:r>
              <a:rPr lang="ru-RU" sz="4800" dirty="0">
                <a:solidFill>
                  <a:schemeClr val="accent2">
                    <a:lumMod val="75000"/>
                  </a:schemeClr>
                </a:solidFill>
              </a:rPr>
              <a:t>. архитектора А. Д. </a:t>
            </a:r>
            <a:r>
              <a:rPr lang="ru-RU" sz="4800" dirty="0" err="1">
                <a:solidFill>
                  <a:schemeClr val="accent2">
                    <a:lumMod val="75000"/>
                  </a:schemeClr>
                </a:solidFill>
              </a:rPr>
              <a:t>Крячкова</a:t>
            </a:r>
            <a:r>
              <a:rPr lang="ru-RU" sz="4800" dirty="0">
                <a:solidFill>
                  <a:schemeClr val="accent2">
                    <a:lumMod val="75000"/>
                  </a:schemeClr>
                </a:solidFill>
              </a:rPr>
              <a:t> (24 </a:t>
            </a:r>
            <a:r>
              <a:rPr lang="ru-RU" sz="4800" dirty="0" err="1">
                <a:solidFill>
                  <a:schemeClr val="accent2">
                    <a:lumMod val="75000"/>
                  </a:schemeClr>
                </a:solidFill>
              </a:rPr>
              <a:t>нояб</a:t>
            </a:r>
            <a:r>
              <a:rPr lang="ru-RU" sz="4800" dirty="0">
                <a:solidFill>
                  <a:schemeClr val="accent2">
                    <a:lumMod val="75000"/>
                  </a:schemeClr>
                </a:solidFill>
              </a:rPr>
              <a:t>. 1876–1950)] / Елена </a:t>
            </a:r>
            <a:r>
              <a:rPr lang="ru-RU" sz="4800" dirty="0" err="1">
                <a:solidFill>
                  <a:schemeClr val="accent2">
                    <a:lumMod val="75000"/>
                  </a:schemeClr>
                </a:solidFill>
              </a:rPr>
              <a:t>Халикова</a:t>
            </a:r>
            <a:r>
              <a:rPr lang="ru-RU" sz="4800" dirty="0">
                <a:solidFill>
                  <a:schemeClr val="accent2">
                    <a:lumMod val="75000"/>
                  </a:schemeClr>
                </a:solidFill>
              </a:rPr>
              <a:t> // Народное творчество </a:t>
            </a:r>
            <a:r>
              <a:rPr lang="ru-RU" sz="4800" dirty="0" err="1">
                <a:solidFill>
                  <a:schemeClr val="accent2">
                    <a:lumMod val="75000"/>
                  </a:schemeClr>
                </a:solidFill>
              </a:rPr>
              <a:t>Новосиб</a:t>
            </a:r>
            <a:r>
              <a:rPr lang="ru-RU" sz="4800" dirty="0">
                <a:solidFill>
                  <a:schemeClr val="accent2">
                    <a:lumMod val="75000"/>
                  </a:schemeClr>
                </a:solidFill>
              </a:rPr>
              <a:t>. обл. – 2015, № 1 (март). – С. 55–58 : ил.</a:t>
            </a:r>
            <a:r>
              <a:rPr lang="ru-RU" sz="4800" dirty="0"/>
              <a:t> 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2400" dirty="0">
                <a:solidFill>
                  <a:schemeClr val="accent6">
                    <a:lumMod val="50000"/>
                  </a:schemeClr>
                </a:solidFill>
              </a:rPr>
              <a:t>IV  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этап – создание иллюстрированной карты</a:t>
            </a:r>
            <a:br>
              <a:rPr lang="ru-RU" sz="2400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«Архитектурное наследие </a:t>
            </a:r>
            <a:r>
              <a:rPr lang="ru-RU" sz="2400" dirty="0" err="1">
                <a:solidFill>
                  <a:schemeClr val="accent6">
                    <a:lumMod val="50000"/>
                  </a:schemeClr>
                </a:solidFill>
              </a:rPr>
              <a:t>а.Д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. </a:t>
            </a:r>
            <a:r>
              <a:rPr lang="ru-RU" sz="2400" dirty="0" err="1">
                <a:solidFill>
                  <a:schemeClr val="accent6">
                    <a:lumMod val="50000"/>
                  </a:schemeClr>
                </a:solidFill>
              </a:rPr>
              <a:t>Крячкова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 на карте Новосибирска»</a:t>
            </a:r>
          </a:p>
        </p:txBody>
      </p:sp>
      <p:pic>
        <p:nvPicPr>
          <p:cNvPr id="28673" name="Picture 1" descr="C:\Users\Irina\Desktop\Без названия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1824" y="1397206"/>
            <a:ext cx="6300192" cy="4924285"/>
          </a:xfrm>
          <a:prstGeom prst="rect">
            <a:avLst/>
          </a:prstGeom>
          <a:noFill/>
        </p:spPr>
      </p:pic>
      <p:pic>
        <p:nvPicPr>
          <p:cNvPr id="28675" name="Picture 3" descr="C:\Users\Irina\Desktop\Сибирский зодчий\100 кв. дом\100kv_0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4293096"/>
            <a:ext cx="409228" cy="296690"/>
          </a:xfrm>
          <a:prstGeom prst="rect">
            <a:avLst/>
          </a:prstGeom>
          <a:noFill/>
        </p:spPr>
      </p:pic>
      <p:pic>
        <p:nvPicPr>
          <p:cNvPr id="28677" name="Picture 5" descr="C:\Users\Irina\Desktop\Сибирский зодчий\Администрация области\krajlispolkom_1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47864" y="4149080"/>
            <a:ext cx="311573" cy="216024"/>
          </a:xfrm>
          <a:prstGeom prst="rect">
            <a:avLst/>
          </a:prstGeom>
          <a:noFill/>
        </p:spPr>
      </p:pic>
      <p:pic>
        <p:nvPicPr>
          <p:cNvPr id="28678" name="Picture 6" descr="C:\Users\Irina\Desktop\Сибирский зодчий\Андреевская школа\and_school_1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91880" y="3717032"/>
            <a:ext cx="364915" cy="284634"/>
          </a:xfrm>
          <a:prstGeom prst="rect">
            <a:avLst/>
          </a:prstGeom>
          <a:noFill/>
        </p:spPr>
      </p:pic>
      <p:pic>
        <p:nvPicPr>
          <p:cNvPr id="28679" name="Picture 7" descr="C:\Users\Irina\Desktop\Сибирский зодчий\Глуховская мануфактура-Главпочтамп\pochtamt_1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2555776" y="3573016"/>
            <a:ext cx="406163" cy="286345"/>
          </a:xfrm>
          <a:prstGeom prst="rect">
            <a:avLst/>
          </a:prstGeom>
          <a:noFill/>
        </p:spPr>
      </p:pic>
      <p:pic>
        <p:nvPicPr>
          <p:cNvPr id="28680" name="Picture 8" descr="C:\Users\Irina\Desktop\Сибирский зодчий\ГНШ СОШ № 19\b_school_1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355976" y="4149080"/>
            <a:ext cx="337220" cy="252915"/>
          </a:xfrm>
          <a:prstGeom prst="rect">
            <a:avLst/>
          </a:prstGeom>
          <a:noFill/>
        </p:spPr>
      </p:pic>
      <p:pic>
        <p:nvPicPr>
          <p:cNvPr id="28681" name="Picture 9" descr="C:\Users\Irina\Desktop\Сибирский зодчий\ГНШ Старый дом\drum_school_0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563889" y="4653136"/>
            <a:ext cx="288032" cy="227065"/>
          </a:xfrm>
          <a:prstGeom prst="rect">
            <a:avLst/>
          </a:prstGeom>
          <a:noFill/>
        </p:spPr>
      </p:pic>
      <p:pic>
        <p:nvPicPr>
          <p:cNvPr id="28683" name="Picture 11" descr="C:\Users\Irina\Desktop\Сибирский зодчий\ГНШ-Театр кукол\kyk_school_gelio_01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195736" y="3645024"/>
            <a:ext cx="432048" cy="281912"/>
          </a:xfrm>
          <a:prstGeom prst="rect">
            <a:avLst/>
          </a:prstGeom>
          <a:noFill/>
        </p:spPr>
      </p:pic>
      <p:pic>
        <p:nvPicPr>
          <p:cNvPr id="28684" name="Picture 12" descr="C:\Users\Irina\Desktop\Сибирский зодчий\Гор. нач. школа Алые паруса\sov_school_04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419872" y="2924944"/>
            <a:ext cx="265212" cy="217916"/>
          </a:xfrm>
          <a:prstGeom prst="rect">
            <a:avLst/>
          </a:prstGeom>
          <a:noFill/>
        </p:spPr>
      </p:pic>
      <p:pic>
        <p:nvPicPr>
          <p:cNvPr id="28685" name="Picture 13" descr="C:\Users\Irina\Desktop\Сибирский зодчий\Гордское училище ул.1905г\1905_school_01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987824" y="2852936"/>
            <a:ext cx="288032" cy="224665"/>
          </a:xfrm>
          <a:prstGeom prst="rect">
            <a:avLst/>
          </a:prstGeom>
          <a:noFill/>
        </p:spPr>
      </p:pic>
      <p:pic>
        <p:nvPicPr>
          <p:cNvPr id="28686" name="Picture 14" descr="C:\Users\Irina\Desktop\Сибирский зодчий\Школа ул. Серебренниковская\sereb_school_04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851920" y="4077073"/>
            <a:ext cx="216024" cy="162018"/>
          </a:xfrm>
          <a:prstGeom prst="rect">
            <a:avLst/>
          </a:prstGeom>
          <a:noFill/>
        </p:spPr>
      </p:pic>
      <p:pic>
        <p:nvPicPr>
          <p:cNvPr id="28688" name="Picture 16" descr="C:\Users\Irina\Desktop\Сибирский зодчий\Школа ул. Ядринцевская\jdr_school_05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275856" y="3356992"/>
            <a:ext cx="216024" cy="288032"/>
          </a:xfrm>
          <a:prstGeom prst="rect">
            <a:avLst/>
          </a:prstGeom>
          <a:noFill/>
        </p:spPr>
      </p:pic>
      <p:pic>
        <p:nvPicPr>
          <p:cNvPr id="28689" name="Picture 17" descr="C:\Users\Irina\Desktop\Сибирский зодчий\Городской торговый корпус\torg_korpus_13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2915816" y="3573016"/>
            <a:ext cx="411946" cy="291108"/>
          </a:xfrm>
          <a:prstGeom prst="rect">
            <a:avLst/>
          </a:prstGeom>
          <a:noFill/>
        </p:spPr>
      </p:pic>
      <p:pic>
        <p:nvPicPr>
          <p:cNvPr id="28690" name="Picture 18" descr="C:\Users\Irina\Desktop\Сибирский зодчий\Сельхоз техникум -здание недоступно\selchoz_02.jp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4139952" y="3933056"/>
            <a:ext cx="288032" cy="216024"/>
          </a:xfrm>
          <a:prstGeom prst="rect">
            <a:avLst/>
          </a:prstGeom>
          <a:noFill/>
        </p:spPr>
      </p:pic>
      <p:pic>
        <p:nvPicPr>
          <p:cNvPr id="28691" name="Picture 19" descr="C:\Users\Irina\Desktop\Сибирский зодчий\Дом офицеров\officer-house_12.jp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2699792" y="3212976"/>
            <a:ext cx="315364" cy="216024"/>
          </a:xfrm>
          <a:prstGeom prst="rect">
            <a:avLst/>
          </a:prstGeom>
          <a:noFill/>
        </p:spPr>
      </p:pic>
      <p:pic>
        <p:nvPicPr>
          <p:cNvPr id="4" name="Рисунок 3" descr="Изображение выглядит как человек, одежда, в помещении, офисные принадлежности&#10;&#10;Автоматически созданное описание">
            <a:extLst>
              <a:ext uri="{FF2B5EF4-FFF2-40B4-BE49-F238E27FC236}">
                <a16:creationId xmlns:a16="http://schemas.microsoft.com/office/drawing/2014/main" id="{E5472228-F052-54F8-33A2-9A0D657680EA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876256" y="5301208"/>
            <a:ext cx="1806305" cy="1351384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sz="9600" dirty="0"/>
              <a:t>Что является мерилом «событийности»?</a:t>
            </a:r>
          </a:p>
          <a:p>
            <a:pPr>
              <a:buNone/>
            </a:pPr>
            <a:endParaRPr lang="ru-RU" sz="9600" dirty="0"/>
          </a:p>
          <a:p>
            <a:pPr>
              <a:buNone/>
            </a:pPr>
            <a:r>
              <a:rPr lang="ru-RU" sz="9600" dirty="0"/>
              <a:t>    Важно: если это действительно образовательное событие, то формально оно закончилось, а в голове остается очень долго.</a:t>
            </a:r>
          </a:p>
          <a:p>
            <a:pPr>
              <a:buNone/>
            </a:pPr>
            <a:r>
              <a:rPr lang="ru-RU" sz="9600" dirty="0"/>
              <a:t>    Важно: если из 30 человек хотя бы 10-15 получили какие-то смыслы, то это «мероприятие» можно назвать образовательным событием.</a:t>
            </a:r>
          </a:p>
          <a:p>
            <a:pPr>
              <a:buNone/>
            </a:pPr>
            <a:r>
              <a:rPr lang="ru-RU" sz="9600" dirty="0"/>
              <a:t>    Важно: нельзя повторить событие (если какое-то событие было как событие – его повторить нельзя), но можно повторить переживание».</a:t>
            </a:r>
          </a:p>
          <a:p>
            <a:pPr>
              <a:buNone/>
            </a:pPr>
            <a:r>
              <a:rPr lang="ru-RU" sz="9600" dirty="0"/>
              <a:t>Самое главное – </a:t>
            </a:r>
            <a:r>
              <a:rPr lang="ru-RU" sz="9600" dirty="0" err="1"/>
              <a:t>постсобытийный</a:t>
            </a:r>
            <a:r>
              <a:rPr lang="ru-RU" sz="9600" dirty="0"/>
              <a:t> «след»!!!</a:t>
            </a:r>
          </a:p>
          <a:p>
            <a:pPr algn="r">
              <a:buNone/>
            </a:pPr>
            <a:r>
              <a:rPr lang="ru-RU" sz="9600"/>
              <a:t>Продолжение следует…</a:t>
            </a:r>
            <a:endParaRPr lang="ru-RU" sz="9600" dirty="0"/>
          </a:p>
          <a:p>
            <a:pPr>
              <a:buNone/>
            </a:pP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79512" y="260648"/>
            <a:ext cx="8686800" cy="838200"/>
          </a:xfrm>
          <a:prstGeom prst="rect">
            <a:avLst/>
          </a:prstGeom>
        </p:spPr>
        <p:txBody>
          <a:bodyPr vert="horz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all" spc="0" normalizeH="0" baseline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Педагогические эффекты образовательного события</a:t>
            </a:r>
          </a:p>
        </p:txBody>
      </p:sp>
    </p:spTree>
    <p:extLst>
      <p:ext uri="{BB962C8B-B14F-4D97-AF65-F5344CB8AC3E}">
        <p14:creationId xmlns:p14="http://schemas.microsoft.com/office/powerpoint/2010/main" val="183205508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1156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Что дальше???    Проектируем «</a:t>
            </a:r>
            <a:r>
              <a:rPr lang="ru-RU" b="1" dirty="0" err="1"/>
              <a:t>постсобытийный</a:t>
            </a:r>
            <a:r>
              <a:rPr lang="ru-RU" b="1" dirty="0"/>
              <a:t> след»</a:t>
            </a:r>
            <a:br>
              <a:rPr lang="ru-RU" b="1" dirty="0"/>
            </a:b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2174" y="1278153"/>
            <a:ext cx="8515672" cy="4525963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2400" dirty="0"/>
          </a:p>
          <a:p>
            <a:r>
              <a:rPr lang="ru-RU" sz="2400" dirty="0"/>
              <a:t>Создание аудио Путеводителя по памятникам архитектурного наследия А. Д. </a:t>
            </a:r>
            <a:r>
              <a:rPr lang="ru-RU" sz="2400" dirty="0" err="1"/>
              <a:t>Крячкова</a:t>
            </a:r>
            <a:r>
              <a:rPr lang="ru-RU" sz="2400" dirty="0"/>
              <a:t> (совместно с Музеем города Новосибирска).</a:t>
            </a:r>
          </a:p>
          <a:p>
            <a:endParaRPr lang="ru-RU" sz="2400" dirty="0"/>
          </a:p>
          <a:p>
            <a:r>
              <a:rPr lang="ru-RU" sz="2400" dirty="0"/>
              <a:t> Дополнение информацией Путеводителя программы аудиогида  </a:t>
            </a:r>
            <a:r>
              <a:rPr lang="en-US" sz="2400" dirty="0" err="1"/>
              <a:t>izi</a:t>
            </a:r>
            <a:r>
              <a:rPr lang="en-US" sz="2400" dirty="0"/>
              <a:t>. TRAVEL</a:t>
            </a:r>
            <a:r>
              <a:rPr lang="ru-RU" sz="2400" dirty="0"/>
              <a:t>.</a:t>
            </a:r>
          </a:p>
          <a:p>
            <a:endParaRPr lang="ru-RU" sz="2400" dirty="0"/>
          </a:p>
          <a:p>
            <a:r>
              <a:rPr lang="ru-RU" sz="2400" dirty="0"/>
              <a:t>Образовательное путешествие в город Томск по памятным местам А. Д. </a:t>
            </a:r>
            <a:r>
              <a:rPr lang="ru-RU" sz="2400" dirty="0" err="1"/>
              <a:t>Крячкова</a:t>
            </a:r>
            <a:r>
              <a:rPr lang="ru-RU" sz="2400" dirty="0"/>
              <a:t>.</a:t>
            </a:r>
          </a:p>
        </p:txBody>
      </p:sp>
      <p:pic>
        <p:nvPicPr>
          <p:cNvPr id="34820" name="Picture 4" descr="C:\Users\Irina\Desktop\Без названия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08304" y="0"/>
            <a:ext cx="1656581" cy="1423839"/>
          </a:xfrm>
          <a:prstGeom prst="rect">
            <a:avLst/>
          </a:prstGeom>
          <a:noFill/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4A61A20-B6FB-F4F1-7190-16C8DECF203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4454" y="5178992"/>
            <a:ext cx="2354560" cy="168323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2" descr="Фото: Владимир Лаврентьев">
            <a:extLst>
              <a:ext uri="{FF2B5EF4-FFF2-40B4-BE49-F238E27FC236}">
                <a16:creationId xmlns:a16="http://schemas.microsoft.com/office/drawing/2014/main" id="{7BFC4F66-C46E-B6F5-90EA-4AC75F9CAD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986" y="5654297"/>
            <a:ext cx="1800200" cy="119192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688" y="332656"/>
            <a:ext cx="8686800" cy="838200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Педагогические эффекты образовательного события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40768"/>
            <a:ext cx="8507288" cy="4525963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sz="9600" dirty="0"/>
              <a:t>Организация и проведение образовательного события обеспечивает:</a:t>
            </a:r>
          </a:p>
          <a:p>
            <a:pPr>
              <a:buNone/>
            </a:pPr>
            <a:r>
              <a:rPr lang="ru-RU" sz="9600" dirty="0"/>
              <a:t> </a:t>
            </a:r>
          </a:p>
          <a:p>
            <a:pPr>
              <a:buFont typeface="Wingdings" pitchFamily="2" charset="2"/>
              <a:buChar char="v"/>
            </a:pPr>
            <a:r>
              <a:rPr lang="ru-RU" sz="9600" dirty="0"/>
              <a:t>эффективную практику исторического просвещения; </a:t>
            </a:r>
          </a:p>
          <a:p>
            <a:pPr>
              <a:buFont typeface="Wingdings" pitchFamily="2" charset="2"/>
              <a:buChar char="v"/>
            </a:pPr>
            <a:r>
              <a:rPr lang="ru-RU" sz="9600" dirty="0"/>
              <a:t>расширение предметного содержания;</a:t>
            </a:r>
          </a:p>
          <a:p>
            <a:pPr>
              <a:buFont typeface="Wingdings" pitchFamily="2" charset="2"/>
              <a:buChar char="v"/>
            </a:pPr>
            <a:r>
              <a:rPr lang="ru-RU" sz="9600" dirty="0"/>
              <a:t> мотивация на учебную деятельность;</a:t>
            </a:r>
          </a:p>
          <a:p>
            <a:pPr>
              <a:buFont typeface="Wingdings" pitchFamily="2" charset="2"/>
              <a:buChar char="v"/>
            </a:pPr>
            <a:r>
              <a:rPr lang="ru-RU" sz="9600" dirty="0"/>
              <a:t> создание условий для самореализации учащихся и для презентации продуктов их проектной и творческой деятельности;</a:t>
            </a:r>
          </a:p>
          <a:p>
            <a:pPr>
              <a:buFont typeface="Wingdings" pitchFamily="2" charset="2"/>
              <a:buChar char="v"/>
            </a:pPr>
            <a:r>
              <a:rPr lang="ru-RU" sz="9600" dirty="0"/>
              <a:t> развитие организаторских способностей через привлечение учащихся к различным формам деятельности;</a:t>
            </a:r>
          </a:p>
          <a:p>
            <a:pPr>
              <a:buFont typeface="Wingdings" pitchFamily="2" charset="2"/>
              <a:buChar char="v"/>
            </a:pPr>
            <a:r>
              <a:rPr lang="ru-RU" sz="9600" dirty="0"/>
              <a:t>развитие коммуникативных навыков через работу в группах;</a:t>
            </a:r>
          </a:p>
          <a:p>
            <a:pPr>
              <a:buFont typeface="Wingdings" pitchFamily="2" charset="2"/>
              <a:buChar char="v"/>
            </a:pPr>
            <a:r>
              <a:rPr lang="ru-RU" sz="9600" dirty="0"/>
              <a:t> воспитание уважительного отношения к традициям, культуре родного города.</a:t>
            </a:r>
          </a:p>
          <a:p>
            <a:pPr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913299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2D2F309F-80BC-56DF-5E4C-785A3DB409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2060848"/>
            <a:ext cx="8686800" cy="4525962"/>
          </a:xfrm>
        </p:spPr>
        <p:txBody>
          <a:bodyPr>
            <a:normAutofit fontScale="97500"/>
          </a:bodyPr>
          <a:lstStyle/>
          <a:p>
            <a:pPr marL="0" indent="0" algn="ctr">
              <a:buNone/>
            </a:pPr>
            <a:r>
              <a:rPr lang="ru-RU" sz="4400" b="1" dirty="0"/>
              <a:t>Благодарю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9425805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88640"/>
            <a:ext cx="8686800" cy="1106760"/>
          </a:xfrm>
        </p:spPr>
        <p:txBody>
          <a:bodyPr>
            <a:normAutofit/>
          </a:bodyPr>
          <a:lstStyle/>
          <a:p>
            <a:pPr algn="ctr"/>
            <a:r>
              <a:rPr lang="ru-RU" sz="2400" dirty="0"/>
              <a:t>Образовательное  Событие </a:t>
            </a:r>
            <a:br>
              <a:rPr lang="ru-RU" sz="2400" dirty="0"/>
            </a:br>
            <a:r>
              <a:rPr lang="ru-RU" sz="2400" dirty="0"/>
              <a:t>как педагогическая категория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3400" dirty="0"/>
              <a:t>А. Воронцов считает, что «образовательное событие - это включение учащихся в разные формы образовательной коммуникации, создание и презентация продуктов учебной и внеурочной деятельности»</a:t>
            </a:r>
          </a:p>
          <a:p>
            <a:pPr algn="ctr">
              <a:buNone/>
            </a:pP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0344068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88640"/>
            <a:ext cx="8686800" cy="1106760"/>
          </a:xfrm>
        </p:spPr>
        <p:txBody>
          <a:bodyPr>
            <a:normAutofit/>
          </a:bodyPr>
          <a:lstStyle/>
          <a:p>
            <a:pPr algn="ctr"/>
            <a:r>
              <a:rPr lang="ru-RU" sz="2400" dirty="0"/>
              <a:t>Образовательное  Событие </a:t>
            </a:r>
            <a:br>
              <a:rPr lang="ru-RU" sz="2400" dirty="0"/>
            </a:br>
            <a:r>
              <a:rPr lang="ru-RU" sz="2400" dirty="0"/>
              <a:t>как педагогическая категория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54162"/>
            <a:ext cx="8686800" cy="4827166"/>
          </a:xfrm>
        </p:spPr>
        <p:txBody>
          <a:bodyPr>
            <a:normAutofit fontScale="55000" lnSpcReduction="20000"/>
          </a:bodyPr>
          <a:lstStyle/>
          <a:p>
            <a:pPr algn="ctr">
              <a:buNone/>
            </a:pPr>
            <a:r>
              <a:rPr lang="ru-RU" sz="5800" dirty="0"/>
              <a:t>Образовательное событие – это специально организованный уникальный педагогический факт, ограниченный образовательной ситуацией, но жестко не детерминированный ею и выводящий образовательный процесс за границы обыденности.</a:t>
            </a:r>
          </a:p>
          <a:p>
            <a:pPr algn="r">
              <a:buNone/>
            </a:pPr>
            <a:endParaRPr lang="ru-RU" sz="3800" b="1" dirty="0"/>
          </a:p>
          <a:p>
            <a:pPr algn="r">
              <a:buNone/>
            </a:pPr>
            <a:endParaRPr lang="ru-RU" sz="3800" b="1" dirty="0"/>
          </a:p>
          <a:p>
            <a:pPr algn="r">
              <a:buNone/>
            </a:pPr>
            <a:r>
              <a:rPr lang="ru-RU" sz="3800" b="1" dirty="0"/>
              <a:t>Лобанов Виктор Викторович</a:t>
            </a:r>
            <a:endParaRPr lang="ru-RU" sz="3800" dirty="0"/>
          </a:p>
          <a:p>
            <a:pPr algn="r">
              <a:buNone/>
            </a:pPr>
            <a:r>
              <a:rPr lang="ru-RU" sz="3800" i="1" dirty="0"/>
              <a:t>кандидат педагогических наук, </a:t>
            </a:r>
          </a:p>
          <a:p>
            <a:pPr algn="r">
              <a:buNone/>
            </a:pPr>
            <a:r>
              <a:rPr lang="ru-RU" sz="3800" i="1" dirty="0"/>
              <a:t>доцент кафедры общей педагогики и психологии,</a:t>
            </a:r>
            <a:endParaRPr lang="ru-RU" sz="3800" dirty="0"/>
          </a:p>
          <a:p>
            <a:pPr algn="r">
              <a:buNone/>
            </a:pPr>
            <a:r>
              <a:rPr lang="ru-RU" sz="3800" i="1" dirty="0"/>
              <a:t> докторант кафедры педагогики послевузовского образования </a:t>
            </a:r>
            <a:endParaRPr lang="ru-RU" sz="3800" dirty="0"/>
          </a:p>
          <a:p>
            <a:pPr algn="r">
              <a:buNone/>
            </a:pPr>
            <a:r>
              <a:rPr lang="ru-RU" sz="3800" i="1" dirty="0"/>
              <a:t>Томского государственного педагогического университета </a:t>
            </a:r>
            <a:endParaRPr lang="ru-RU" sz="3800" dirty="0"/>
          </a:p>
          <a:p>
            <a:pPr algn="ctr">
              <a:buNone/>
            </a:pP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7872096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88640"/>
            <a:ext cx="8686800" cy="1106760"/>
          </a:xfrm>
        </p:spPr>
        <p:txBody>
          <a:bodyPr>
            <a:normAutofit/>
          </a:bodyPr>
          <a:lstStyle/>
          <a:p>
            <a:pPr algn="ctr"/>
            <a:r>
              <a:rPr lang="ru-RU" sz="2400" dirty="0"/>
              <a:t>Образовательное  Событие </a:t>
            </a:r>
            <a:br>
              <a:rPr lang="ru-RU" sz="2400" dirty="0"/>
            </a:br>
            <a:r>
              <a:rPr lang="ru-RU" sz="2400" dirty="0"/>
              <a:t>как педагогическая категория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54162"/>
            <a:ext cx="8686800" cy="4827166"/>
          </a:xfrm>
        </p:spPr>
        <p:txBody>
          <a:bodyPr>
            <a:normAutofit lnSpcReduction="10000"/>
          </a:bodyPr>
          <a:lstStyle/>
          <a:p>
            <a:r>
              <a:rPr lang="ru-RU" sz="4000" u="sng" dirty="0"/>
              <a:t>Образовательное событие </a:t>
            </a:r>
            <a:r>
              <a:rPr lang="ru-RU" sz="4000" dirty="0"/>
              <a:t>(ОС) – это особая форма организации совместной деятельности обучающихся и педагогов, которая отличается от привычных способов организации образовательного процесса в конкретном классе, образовательном учреждении </a:t>
            </a:r>
          </a:p>
          <a:p>
            <a:pPr algn="ctr">
              <a:buNone/>
            </a:pP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4542231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88640"/>
            <a:ext cx="8686800" cy="1106760"/>
          </a:xfrm>
        </p:spPr>
        <p:txBody>
          <a:bodyPr>
            <a:normAutofit/>
          </a:bodyPr>
          <a:lstStyle/>
          <a:p>
            <a:pPr algn="ctr"/>
            <a:r>
              <a:rPr lang="ru-RU" sz="2400" dirty="0"/>
              <a:t>Образовательное  Событие </a:t>
            </a:r>
            <a:br>
              <a:rPr lang="ru-RU" sz="2400" dirty="0"/>
            </a:br>
            <a:r>
              <a:rPr lang="ru-RU" sz="2400" dirty="0"/>
              <a:t>как педагогическая категория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56792"/>
            <a:ext cx="8686800" cy="4824536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sz="4000" dirty="0"/>
              <a:t>Этапы организации образовательного события:</a:t>
            </a:r>
          </a:p>
          <a:p>
            <a:pPr>
              <a:buNone/>
            </a:pPr>
            <a:r>
              <a:rPr lang="ru-RU" sz="4000" dirty="0"/>
              <a:t> 1 этап</a:t>
            </a:r>
          </a:p>
          <a:p>
            <a:pPr>
              <a:buNone/>
            </a:pPr>
            <a:r>
              <a:rPr lang="ru-RU" sz="4000" dirty="0"/>
              <a:t>    – определение тематики образовательного события; </a:t>
            </a:r>
          </a:p>
          <a:p>
            <a:pPr>
              <a:buNone/>
            </a:pPr>
            <a:r>
              <a:rPr lang="ru-RU" sz="4000" dirty="0"/>
              <a:t>2 этап</a:t>
            </a:r>
          </a:p>
          <a:p>
            <a:pPr>
              <a:buNone/>
            </a:pPr>
            <a:r>
              <a:rPr lang="ru-RU" sz="4000" dirty="0"/>
              <a:t>    – определение целей и задач образовательного события, планирование этапов подготовки;</a:t>
            </a:r>
          </a:p>
          <a:p>
            <a:pPr>
              <a:buNone/>
            </a:pPr>
            <a:r>
              <a:rPr lang="ru-RU" sz="4000" dirty="0"/>
              <a:t>3 этап</a:t>
            </a:r>
          </a:p>
          <a:p>
            <a:pPr>
              <a:buNone/>
            </a:pPr>
            <a:r>
              <a:rPr lang="ru-RU" sz="4000" dirty="0"/>
              <a:t>     – подготовка к образовательному событию;</a:t>
            </a:r>
          </a:p>
          <a:p>
            <a:pPr>
              <a:buNone/>
            </a:pPr>
            <a:r>
              <a:rPr lang="ru-RU" sz="4000" dirty="0"/>
              <a:t> 4 этап</a:t>
            </a:r>
          </a:p>
          <a:p>
            <a:pPr>
              <a:buNone/>
            </a:pPr>
            <a:r>
              <a:rPr lang="ru-RU" sz="4000" dirty="0"/>
              <a:t>    – проведение образовательного события;</a:t>
            </a:r>
          </a:p>
          <a:p>
            <a:pPr>
              <a:buNone/>
            </a:pPr>
            <a:r>
              <a:rPr lang="ru-RU" sz="4000" dirty="0"/>
              <a:t>5 этап</a:t>
            </a:r>
          </a:p>
          <a:p>
            <a:pPr>
              <a:buNone/>
            </a:pPr>
            <a:r>
              <a:rPr lang="ru-RU" sz="4000" dirty="0"/>
              <a:t>     – рефлексия, эффект от участия в образовательном событии.</a:t>
            </a:r>
            <a:r>
              <a:rPr lang="ru-RU" dirty="0"/>
              <a:t> </a:t>
            </a:r>
          </a:p>
          <a:p>
            <a:pPr algn="ctr">
              <a:buNone/>
            </a:pP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0747416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76672"/>
            <a:ext cx="8686800" cy="523528"/>
          </a:xfrm>
        </p:spPr>
        <p:txBody>
          <a:bodyPr>
            <a:normAutofit fontScale="90000"/>
          </a:bodyPr>
          <a:lstStyle/>
          <a:p>
            <a:r>
              <a:rPr lang="ru-RU" dirty="0"/>
              <a:t>ИЗ Практика организации образовательного события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54162"/>
            <a:ext cx="8587680" cy="45259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dirty="0"/>
              <a:t> На первом учебном занятии курса «Культура Новосибирска» – диагностическая анкета. </a:t>
            </a:r>
          </a:p>
          <a:p>
            <a:pPr>
              <a:buNone/>
            </a:pPr>
            <a:r>
              <a:rPr lang="ru-RU" sz="1800" dirty="0"/>
              <a:t> </a:t>
            </a:r>
            <a:r>
              <a:rPr lang="ru-RU" sz="1800" u="sng" dirty="0"/>
              <a:t>Цели анкетирования</a:t>
            </a:r>
            <a:r>
              <a:rPr lang="ru-RU" sz="1800" dirty="0"/>
              <a:t>:</a:t>
            </a:r>
          </a:p>
          <a:p>
            <a:pPr>
              <a:buFontTx/>
              <a:buChar char="-"/>
            </a:pPr>
            <a:r>
              <a:rPr lang="ru-RU" sz="1800" dirty="0"/>
              <a:t>образовательных потребностей и определение ожидаемых результатов реализации курса, </a:t>
            </a:r>
          </a:p>
          <a:p>
            <a:pPr>
              <a:buFontTx/>
              <a:buChar char="-"/>
            </a:pPr>
            <a:r>
              <a:rPr lang="ru-RU" sz="1800" dirty="0"/>
              <a:t>изучение  представлений учащихся о культурном наследии родного города.</a:t>
            </a:r>
          </a:p>
          <a:p>
            <a:pPr>
              <a:buNone/>
            </a:pPr>
            <a:r>
              <a:rPr lang="ru-RU" sz="1800" b="1" dirty="0"/>
              <a:t>Вопрос № 11</a:t>
            </a:r>
          </a:p>
          <a:p>
            <a:pPr>
              <a:buNone/>
            </a:pPr>
            <a:r>
              <a:rPr lang="ru-RU" sz="1800" dirty="0"/>
              <a:t>Имена каких деятелей искусства Вы связываете с культурным наследием Новосибирска (перечислите, по возможности- прокомментируйте их вклад)?</a:t>
            </a:r>
          </a:p>
          <a:p>
            <a:pPr>
              <a:buNone/>
            </a:pPr>
            <a:r>
              <a:rPr lang="ru-RU" sz="1800" dirty="0"/>
              <a:t>Из 23 участвующих в анкетировании дали ответы:</a:t>
            </a:r>
          </a:p>
          <a:p>
            <a:pPr>
              <a:buNone/>
            </a:pPr>
            <a:r>
              <a:rPr lang="ru-RU" sz="1800" dirty="0"/>
              <a:t>Крячков – 18, </a:t>
            </a:r>
            <a:r>
              <a:rPr lang="ru-RU" sz="1800" dirty="0" err="1"/>
              <a:t>Кац</a:t>
            </a:r>
            <a:r>
              <a:rPr lang="ru-RU" sz="1800" dirty="0"/>
              <a:t> – 14, Рерих – 12, </a:t>
            </a:r>
            <a:r>
              <a:rPr lang="ru-RU" sz="1800" dirty="0" err="1"/>
              <a:t>Снежина</a:t>
            </a:r>
            <a:r>
              <a:rPr lang="ru-RU" sz="1800" dirty="0"/>
              <a:t> -11, </a:t>
            </a:r>
            <a:r>
              <a:rPr lang="ru-RU" sz="1800" dirty="0" err="1"/>
              <a:t>Джиоева</a:t>
            </a:r>
            <a:r>
              <a:rPr lang="ru-RU" sz="1800" dirty="0"/>
              <a:t>  - 7, Пелагея- 6, </a:t>
            </a:r>
            <a:r>
              <a:rPr lang="ru-RU" sz="1800" dirty="0" err="1"/>
              <a:t>Заволокин</a:t>
            </a:r>
            <a:r>
              <a:rPr lang="ru-RU" sz="1800" dirty="0"/>
              <a:t> – 5, </a:t>
            </a:r>
            <a:r>
              <a:rPr lang="ru-RU" sz="1800" dirty="0" err="1"/>
              <a:t>Магалиф</a:t>
            </a:r>
            <a:r>
              <a:rPr lang="ru-RU" sz="1800" dirty="0"/>
              <a:t> – 3.</a:t>
            </a:r>
          </a:p>
          <a:p>
            <a:pPr>
              <a:buNone/>
            </a:pPr>
            <a:r>
              <a:rPr lang="ru-RU" sz="1800" dirty="0"/>
              <a:t>Содержательно прокомментировали вклад </a:t>
            </a:r>
            <a:r>
              <a:rPr lang="ru-RU" sz="1800" dirty="0" err="1"/>
              <a:t>Крячкова</a:t>
            </a:r>
            <a:r>
              <a:rPr lang="ru-RU" sz="1800" dirty="0"/>
              <a:t> А. Д.  - 2 человека .</a:t>
            </a:r>
          </a:p>
          <a:p>
            <a:pPr>
              <a:buNone/>
            </a:pPr>
            <a:endParaRPr lang="ru-RU" sz="1800" dirty="0"/>
          </a:p>
          <a:p>
            <a:pPr>
              <a:buNone/>
            </a:pPr>
            <a:endParaRPr lang="ru-RU" sz="1800" dirty="0"/>
          </a:p>
          <a:p>
            <a:pPr>
              <a:buNone/>
            </a:pPr>
            <a:endParaRPr lang="ru-RU" sz="1800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51520" y="332656"/>
            <a:ext cx="8686800" cy="838200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0" i="0" u="none" strike="noStrike" kern="1200" cap="all" spc="0" normalizeH="0" baseline="0" noProof="0" dirty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83568" y="6021288"/>
            <a:ext cx="77048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Выявленная проблема обусловила организацию образовательного события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686800" cy="838200"/>
          </a:xfrm>
        </p:spPr>
        <p:txBody>
          <a:bodyPr>
            <a:noAutofit/>
          </a:bodyPr>
          <a:lstStyle/>
          <a:p>
            <a:pPr algn="ctr"/>
            <a:r>
              <a:rPr lang="ru-RU" sz="2400" dirty="0"/>
              <a:t>Практика организации образовательного события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31912" y="1772816"/>
            <a:ext cx="8632576" cy="4525963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2000" dirty="0"/>
              <a:t>Задачи:</a:t>
            </a:r>
          </a:p>
          <a:p>
            <a:pPr>
              <a:buNone/>
            </a:pPr>
            <a:r>
              <a:rPr lang="ru-RU" sz="2000" b="1" dirty="0"/>
              <a:t>Учебные</a:t>
            </a:r>
          </a:p>
          <a:p>
            <a:pPr>
              <a:buNone/>
            </a:pPr>
            <a:r>
              <a:rPr lang="ru-RU" sz="2000" dirty="0"/>
              <a:t>1. Познакомить с наследием творчества А.Д. </a:t>
            </a:r>
            <a:r>
              <a:rPr lang="ru-RU" sz="2000" dirty="0" err="1"/>
              <a:t>Крячкова</a:t>
            </a:r>
            <a:r>
              <a:rPr lang="ru-RU" sz="2000" dirty="0"/>
              <a:t> в Новосибирске.</a:t>
            </a:r>
          </a:p>
          <a:p>
            <a:pPr>
              <a:buNone/>
            </a:pPr>
            <a:r>
              <a:rPr lang="ru-RU" sz="2000" dirty="0"/>
              <a:t>2. Сформировать представления об основных архитектурных стилях начала ХХ в. на примере архитектурного наследия А.Д. </a:t>
            </a:r>
            <a:r>
              <a:rPr lang="ru-RU" sz="2000" dirty="0" err="1"/>
              <a:t>Крячкова</a:t>
            </a:r>
            <a:r>
              <a:rPr lang="ru-RU" sz="2000" dirty="0"/>
              <a:t>.</a:t>
            </a:r>
          </a:p>
          <a:p>
            <a:pPr>
              <a:buNone/>
            </a:pPr>
            <a:r>
              <a:rPr lang="ru-RU" sz="2000" dirty="0"/>
              <a:t>3. Расширить знания  об истории родного города первой половины ХХ в.</a:t>
            </a:r>
          </a:p>
          <a:p>
            <a:pPr>
              <a:buNone/>
            </a:pPr>
            <a:r>
              <a:rPr lang="ru-RU" sz="2000" b="1" dirty="0"/>
              <a:t>Воспитательные:</a:t>
            </a:r>
          </a:p>
          <a:p>
            <a:pPr>
              <a:buNone/>
            </a:pPr>
            <a:r>
              <a:rPr lang="ru-RU" sz="2000" dirty="0"/>
              <a:t>1. Совершенствовать представления о прекрасном на примере памятников архитектуры.</a:t>
            </a:r>
          </a:p>
          <a:p>
            <a:pPr>
              <a:buNone/>
            </a:pPr>
            <a:r>
              <a:rPr lang="ru-RU" sz="2000" dirty="0"/>
              <a:t>2.  Воспитывать бережное отношение к культурному наследию города.</a:t>
            </a:r>
          </a:p>
          <a:p>
            <a:pPr>
              <a:buNone/>
            </a:pPr>
            <a:r>
              <a:rPr lang="ru-RU" sz="2000" b="1" dirty="0"/>
              <a:t>Развивающие:</a:t>
            </a:r>
          </a:p>
          <a:p>
            <a:pPr marL="457200" indent="-457200">
              <a:buNone/>
            </a:pPr>
            <a:r>
              <a:rPr lang="ru-RU" sz="2000" dirty="0"/>
              <a:t>1.Развивать эстетический вкус обучающихся.</a:t>
            </a:r>
          </a:p>
          <a:p>
            <a:pPr marL="457200" indent="-457200">
              <a:buNone/>
            </a:pPr>
            <a:r>
              <a:rPr lang="ru-RU" sz="2000" dirty="0"/>
              <a:t>2.Совершенствовать навыки самостоятельной работы с учебным материалом, исследовательской деятельности.</a:t>
            </a:r>
          </a:p>
          <a:p>
            <a:pPr marL="457200" indent="-457200">
              <a:buNone/>
            </a:pPr>
            <a:r>
              <a:rPr lang="ru-RU" sz="2000" dirty="0"/>
              <a:t>3. Развивать коммуникативные умения по взаимодействию с ровесниками и взрослыми в рамках исследовательской деятельности</a:t>
            </a:r>
          </a:p>
          <a:p>
            <a:pPr marL="457200" indent="-457200">
              <a:buAutoNum type="arabicPeriod"/>
            </a:pPr>
            <a:endParaRPr lang="ru-RU" sz="2000" dirty="0"/>
          </a:p>
          <a:p>
            <a:pPr>
              <a:buNone/>
            </a:pPr>
            <a:endParaRPr lang="ru-RU" sz="2000" b="1" dirty="0"/>
          </a:p>
          <a:p>
            <a:endParaRPr lang="ru-RU" sz="2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908720"/>
            <a:ext cx="874846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Цель образовательного события– расширение представлений учащихся  о творчестве А. Д. </a:t>
            </a:r>
            <a:r>
              <a:rPr lang="ru-RU" sz="20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Крячкова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его вкладе в культуру Новосибирска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-171400"/>
            <a:ext cx="8686800" cy="838200"/>
          </a:xfrm>
        </p:spPr>
        <p:txBody>
          <a:bodyPr>
            <a:normAutofit fontScale="90000"/>
          </a:bodyPr>
          <a:lstStyle/>
          <a:p>
            <a:br>
              <a:rPr lang="ru-RU" dirty="0"/>
            </a:br>
            <a:br>
              <a:rPr lang="ru-RU" dirty="0"/>
            </a:br>
            <a:r>
              <a:rPr lang="ru-RU" dirty="0"/>
              <a:t>Планируемые результаты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u="sng" dirty="0"/>
              <a:t>Личностные</a:t>
            </a:r>
            <a:endParaRPr lang="ru-RU" dirty="0"/>
          </a:p>
          <a:p>
            <a:pPr>
              <a:buNone/>
            </a:pPr>
            <a:r>
              <a:rPr lang="ru-RU" dirty="0"/>
              <a:t>уважение к своему народу, чувства ответственности перед Родиной, гордости за свой край, свою Родину, в т.ч. малую родину;</a:t>
            </a:r>
          </a:p>
          <a:p>
            <a:pPr>
              <a:buNone/>
            </a:pPr>
            <a:r>
              <a:rPr lang="ru-RU" dirty="0"/>
              <a:t>понимание культурного многообразия мира, уважение к культуре своего народа, города;</a:t>
            </a:r>
          </a:p>
          <a:p>
            <a:pPr>
              <a:buNone/>
            </a:pPr>
            <a:r>
              <a:rPr lang="ru-RU" dirty="0"/>
              <a:t>готовность и способность к самостоятельной, творческой и ответственной деятельности;</a:t>
            </a:r>
          </a:p>
          <a:p>
            <a:pPr>
              <a:buNone/>
            </a:pPr>
            <a:r>
              <a:rPr lang="ru-RU" dirty="0"/>
              <a:t>готовность и способность вести диалог с другими людьми, достигать в нем взаимопонимания, находить общие цели и сотрудничать для их достижения;</a:t>
            </a:r>
          </a:p>
          <a:p>
            <a:pPr>
              <a:buNone/>
            </a:pPr>
            <a:r>
              <a:rPr lang="ru-RU" dirty="0"/>
              <a:t>навыки сотрудничества со сверстниками, взрослыми в образовательной, учебно-исследовательской, проектной и других видах деятельности;</a:t>
            </a:r>
          </a:p>
          <a:p>
            <a:pPr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2737770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966</TotalTime>
  <Words>2676</Words>
  <Application>Microsoft Office PowerPoint</Application>
  <PresentationFormat>Экран (4:3)</PresentationFormat>
  <Paragraphs>211</Paragraphs>
  <Slides>28</Slides>
  <Notes>2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5" baseType="lpstr">
      <vt:lpstr>Calibri</vt:lpstr>
      <vt:lpstr>Franklin Gothic Book</vt:lpstr>
      <vt:lpstr>Franklin Gothic Medium</vt:lpstr>
      <vt:lpstr>Times New Roman</vt:lpstr>
      <vt:lpstr>Wingdings</vt:lpstr>
      <vt:lpstr>Wingdings 2</vt:lpstr>
      <vt:lpstr>Трек</vt:lpstr>
      <vt:lpstr> </vt:lpstr>
      <vt:lpstr>Образовательное  Событие  как педагогическая категория </vt:lpstr>
      <vt:lpstr>Образовательное  Событие  как педагогическая категория </vt:lpstr>
      <vt:lpstr>Образовательное  Событие  как педагогическая категория </vt:lpstr>
      <vt:lpstr>Образовательное  Событие  как педагогическая категория </vt:lpstr>
      <vt:lpstr>Образовательное  Событие  как педагогическая категория </vt:lpstr>
      <vt:lpstr>ИЗ Практика организации образовательного события</vt:lpstr>
      <vt:lpstr>Практика организации образовательного события</vt:lpstr>
      <vt:lpstr>  Планируемые результаты</vt:lpstr>
      <vt:lpstr> Планируемые результаты</vt:lpstr>
      <vt:lpstr> Планируемые результаты</vt:lpstr>
      <vt:lpstr>ИЗ Практики организации образовательного события </vt:lpstr>
      <vt:lpstr>I этап - Организация самостоятельной исследовательской деятельности  «Старые фотографии»</vt:lpstr>
      <vt:lpstr>Информационные ресурсы, предложенные обучющимся</vt:lpstr>
      <vt:lpstr>Привлечены для совместной работы Значимые взрослые – участники образовательного события</vt:lpstr>
      <vt:lpstr>II этап – ИНФОРМАЦИОННЫЙ 1.  создание  информационной папки  «Сибирский зодчий»</vt:lpstr>
      <vt:lpstr> 2. оформление фотовыставки  «Архитектурное  наследие А.Д. Крячкова: Вчера и сегодня»</vt:lpstr>
      <vt:lpstr>III этап – очно-заочная экскурсия    «По следам старых фото»</vt:lpstr>
      <vt:lpstr>Презентация PowerPoint</vt:lpstr>
      <vt:lpstr>Презентация PowerPoint</vt:lpstr>
      <vt:lpstr>Презентация PowerPoint</vt:lpstr>
      <vt:lpstr>Мы узнали, что:</vt:lpstr>
      <vt:lpstr>Дополнительные источники о творчестве  А. Д. Крячкова, которые Предложили прочесть Ребята </vt:lpstr>
      <vt:lpstr>IV  этап – создание иллюстрированной карты «Архитектурное наследие а.Д. Крячкова на карте Новосибирска»</vt:lpstr>
      <vt:lpstr>Презентация PowerPoint</vt:lpstr>
      <vt:lpstr>Что дальше???    Проектируем «постсобытийный след» </vt:lpstr>
      <vt:lpstr>Педагогические эффекты образовательного события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ИтоГовая  аттестационная работа  по ДПП «Обеспечение качества преподавания русского языка, в том числе с использованием возможностей музеев, библиотек и иных учреждений культуры»</dc:title>
  <dc:creator>Irina</dc:creator>
  <cp:lastModifiedBy>Irija</cp:lastModifiedBy>
  <cp:revision>87</cp:revision>
  <cp:lastPrinted>2019-10-11T05:34:00Z</cp:lastPrinted>
  <dcterms:created xsi:type="dcterms:W3CDTF">2019-10-09T22:08:53Z</dcterms:created>
  <dcterms:modified xsi:type="dcterms:W3CDTF">2026-04-14T18:31:56Z</dcterms:modified>
</cp:coreProperties>
</file>